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70" r:id="rId4"/>
    <p:sldId id="273" r:id="rId5"/>
    <p:sldId id="274" r:id="rId6"/>
    <p:sldId id="275" r:id="rId7"/>
    <p:sldId id="276" r:id="rId8"/>
    <p:sldId id="277" r:id="rId9"/>
    <p:sldId id="271" r:id="rId10"/>
    <p:sldId id="272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FDDCD95-B5D5-45BC-BD91-0F57C0C206F6}">
          <p14:sldIdLst>
            <p14:sldId id="256"/>
          </p14:sldIdLst>
        </p14:section>
        <p14:section name="Untitled Section" id="{6FDBDAB9-0473-4320-A814-55904FB7BCFF}">
          <p14:sldIdLst>
            <p14:sldId id="257"/>
            <p14:sldId id="270"/>
            <p14:sldId id="273"/>
            <p14:sldId id="274"/>
            <p14:sldId id="275"/>
            <p14:sldId id="276"/>
            <p14:sldId id="277"/>
            <p14:sldId id="271"/>
            <p14:sldId id="272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3A2B-67B2-4F4C-8EB1-1FF0DA329194}" type="datetimeFigureOut">
              <a:rPr lang="ro-RO" smtClean="0"/>
              <a:t>25.03.2021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59761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3A2B-67B2-4F4C-8EB1-1FF0DA329194}" type="datetimeFigureOut">
              <a:rPr lang="ro-RO" smtClean="0"/>
              <a:t>25.03.2021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75502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3A2B-67B2-4F4C-8EB1-1FF0DA329194}" type="datetimeFigureOut">
              <a:rPr lang="ro-RO" smtClean="0"/>
              <a:t>25.03.2021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312060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3A2B-67B2-4F4C-8EB1-1FF0DA329194}" type="datetimeFigureOut">
              <a:rPr lang="ro-RO" smtClean="0"/>
              <a:t>25.03.2021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6423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3A2B-67B2-4F4C-8EB1-1FF0DA329194}" type="datetimeFigureOut">
              <a:rPr lang="ro-RO" smtClean="0"/>
              <a:t>25.03.2021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860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3A2B-67B2-4F4C-8EB1-1FF0DA329194}" type="datetimeFigureOut">
              <a:rPr lang="ro-RO" smtClean="0"/>
              <a:t>25.03.2021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815896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3A2B-67B2-4F4C-8EB1-1FF0DA329194}" type="datetimeFigureOut">
              <a:rPr lang="ro-RO" smtClean="0"/>
              <a:t>25.03.2021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029166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3A2B-67B2-4F4C-8EB1-1FF0DA329194}" type="datetimeFigureOut">
              <a:rPr lang="ro-RO" smtClean="0"/>
              <a:t>25.03.2021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663523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86F93A2B-67B2-4F4C-8EB1-1FF0DA329194}" type="datetimeFigureOut">
              <a:rPr lang="ro-RO" smtClean="0"/>
              <a:t>25.03.2021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19856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3A2B-67B2-4F4C-8EB1-1FF0DA329194}" type="datetimeFigureOut">
              <a:rPr lang="ro-RO" smtClean="0"/>
              <a:t>25.03.2021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7183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3A2B-67B2-4F4C-8EB1-1FF0DA329194}" type="datetimeFigureOut">
              <a:rPr lang="ro-RO" smtClean="0"/>
              <a:t>25.03.2021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56393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3A2B-67B2-4F4C-8EB1-1FF0DA329194}" type="datetimeFigureOut">
              <a:rPr lang="ro-RO" smtClean="0"/>
              <a:t>25.03.2021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599442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3A2B-67B2-4F4C-8EB1-1FF0DA329194}" type="datetimeFigureOut">
              <a:rPr lang="ro-RO" smtClean="0"/>
              <a:t>25.03.2021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78727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3A2B-67B2-4F4C-8EB1-1FF0DA329194}" type="datetimeFigureOut">
              <a:rPr lang="ro-RO" smtClean="0"/>
              <a:t>25.03.2021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7799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3A2B-67B2-4F4C-8EB1-1FF0DA329194}" type="datetimeFigureOut">
              <a:rPr lang="ro-RO" smtClean="0"/>
              <a:t>25.03.2021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21952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3A2B-67B2-4F4C-8EB1-1FF0DA329194}" type="datetimeFigureOut">
              <a:rPr lang="ro-RO" smtClean="0"/>
              <a:t>25.03.2021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23714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3A2B-67B2-4F4C-8EB1-1FF0DA329194}" type="datetimeFigureOut">
              <a:rPr lang="ro-RO" smtClean="0"/>
              <a:t>25.03.2021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091667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0000"/>
                <a:lumOff val="40000"/>
              </a:schemeClr>
            </a:gs>
            <a:gs pos="9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93A2B-67B2-4F4C-8EB1-1FF0DA329194}" type="datetimeFigureOut">
              <a:rPr lang="ro-RO" smtClean="0"/>
              <a:t>25.03.2021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9296011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kp.hu/tankonyv/biologia_10/lecke_04_003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77741-ED81-45EE-A36C-D88396510B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/>
              <a:t>A PROTISZTÁK ORSZÁGA</a:t>
            </a:r>
            <a:endParaRPr lang="ro-RO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1BB8A6-C4B2-494B-BA26-D7820B941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7409793" cy="1117687"/>
          </a:xfrm>
        </p:spPr>
        <p:txBody>
          <a:bodyPr/>
          <a:lstStyle/>
          <a:p>
            <a:r>
              <a:rPr lang="hu-HU" b="1" dirty="0"/>
              <a:t>ZÁGONI IMOLA</a:t>
            </a:r>
            <a:endParaRPr lang="ro-RO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648F39-9DF1-4E66-875A-5D693C495297}"/>
              </a:ext>
            </a:extLst>
          </p:cNvPr>
          <p:cNvSpPr txBox="1"/>
          <p:nvPr/>
        </p:nvSpPr>
        <p:spPr>
          <a:xfrm>
            <a:off x="9326880" y="3179298"/>
            <a:ext cx="2574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/>
              <a:t>II. RÉSZ </a:t>
            </a:r>
            <a:endParaRPr lang="ro-RO" sz="48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5FF753-B414-41C3-BCCB-D91F441D9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13" y="103298"/>
            <a:ext cx="3010843" cy="24738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1D8388-3D8E-480F-BB0B-873E0055C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044" y="4173173"/>
            <a:ext cx="3869530" cy="25815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343AB1-C8E9-41E8-9C1B-F5EA69EAA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688" y="91875"/>
            <a:ext cx="3206937" cy="24021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A2250F-416D-4618-9214-6AD2991B1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7590" y="4394039"/>
            <a:ext cx="3333678" cy="24232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18616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86921-2EEC-4D89-A4B1-117316DC4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IV. VALÓDI NYÁLKAGOMBÁK (MYXOMICÉTÁK)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BC0C8-514C-4B22-BA95-AD65B868C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70" y="2011408"/>
            <a:ext cx="9613861" cy="1785677"/>
          </a:xfrm>
        </p:spPr>
        <p:txBody>
          <a:bodyPr>
            <a:normAutofit/>
          </a:bodyPr>
          <a:lstStyle/>
          <a:p>
            <a:r>
              <a:rPr lang="hu-HU" sz="2800" dirty="0"/>
              <a:t>Soksejtmagvú plazmatömeg;</a:t>
            </a:r>
          </a:p>
          <a:p>
            <a:r>
              <a:rPr lang="hu-HU" sz="2800" dirty="0" err="1"/>
              <a:t>Heterotróf</a:t>
            </a:r>
            <a:r>
              <a:rPr lang="hu-HU" sz="2800" dirty="0"/>
              <a:t> szaprofita vagy </a:t>
            </a:r>
            <a:r>
              <a:rPr lang="hu-HU" sz="2800" dirty="0" err="1"/>
              <a:t>heterotróf</a:t>
            </a:r>
            <a:r>
              <a:rPr lang="hu-HU" sz="2800" dirty="0"/>
              <a:t> parazita fajok;</a:t>
            </a:r>
          </a:p>
          <a:p>
            <a:r>
              <a:rPr lang="hu-HU" sz="2800" dirty="0"/>
              <a:t>Pl. kakukknyál, cservirág stb.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EFFE19-7829-450F-A354-67A6D8D94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425" y="3041542"/>
            <a:ext cx="5744705" cy="37962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3BEF1F-9A3E-4EB2-B454-E6A4B5BF5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65" y="3587065"/>
            <a:ext cx="4885035" cy="325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47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208632-99B9-4CA6-861C-5EBF8A572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18" y="739160"/>
            <a:ext cx="9613861" cy="1080938"/>
          </a:xfrm>
        </p:spPr>
        <p:txBody>
          <a:bodyPr/>
          <a:lstStyle/>
          <a:p>
            <a:pPr algn="ctr"/>
            <a:r>
              <a:rPr lang="hu-HU" dirty="0"/>
              <a:t>KÖSZÖNÖM A FIGYELMET!</a:t>
            </a:r>
            <a:endParaRPr lang="ro-RO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89AC3F-AACC-4129-91A5-E4AA395DB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024" y="2014537"/>
            <a:ext cx="6457951" cy="484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11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7EB04-8F28-42EE-91A7-57EA6114D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A PROTISZTÁK ORSZÁGA</a:t>
            </a:r>
            <a:endParaRPr lang="ro-R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4BE83-8E64-42F7-9450-58466255E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11052134" cy="4260875"/>
          </a:xfrm>
        </p:spPr>
        <p:txBody>
          <a:bodyPr>
            <a:normAutofit/>
          </a:bodyPr>
          <a:lstStyle/>
          <a:p>
            <a:r>
              <a:rPr lang="hu-HU" sz="2800" dirty="0"/>
              <a:t>Főleg egysejtű </a:t>
            </a:r>
            <a:r>
              <a:rPr lang="hu-HU" sz="2800" b="1" dirty="0"/>
              <a:t>eukarióták</a:t>
            </a:r>
            <a:r>
              <a:rPr lang="hu-HU" sz="2800" dirty="0"/>
              <a:t> tartoznak ide, de vannak telepesek is;</a:t>
            </a:r>
          </a:p>
          <a:p>
            <a:r>
              <a:rPr lang="hu-HU" sz="2800" dirty="0"/>
              <a:t>Nem prokarióták, nem gombák, nem állatok és nem is növények;</a:t>
            </a:r>
          </a:p>
          <a:p>
            <a:r>
              <a:rPr lang="hu-HU" sz="2800" dirty="0"/>
              <a:t>Több élőlénycsoport tartozik ide:</a:t>
            </a:r>
          </a:p>
          <a:p>
            <a:pPr marL="0" indent="0">
              <a:buNone/>
            </a:pPr>
            <a:r>
              <a:rPr lang="hu-HU" sz="2800" b="1" dirty="0"/>
              <a:t>I. Véglények;</a:t>
            </a:r>
          </a:p>
          <a:p>
            <a:pPr marL="0" indent="0">
              <a:buNone/>
            </a:pPr>
            <a:r>
              <a:rPr lang="hu-HU" sz="2800" b="1" dirty="0"/>
              <a:t>II. Moszatok;</a:t>
            </a:r>
          </a:p>
          <a:p>
            <a:pPr marL="0" indent="0">
              <a:buNone/>
            </a:pPr>
            <a:r>
              <a:rPr lang="hu-HU" sz="2800" b="1" dirty="0"/>
              <a:t>III. Oomicéták;</a:t>
            </a:r>
          </a:p>
          <a:p>
            <a:pPr marL="0" indent="0">
              <a:buNone/>
            </a:pPr>
            <a:r>
              <a:rPr lang="hu-HU" sz="2800" b="1" dirty="0"/>
              <a:t>IV. </a:t>
            </a:r>
            <a:r>
              <a:rPr lang="hu-HU" sz="2800" b="1" dirty="0" err="1"/>
              <a:t>Mixomicéták</a:t>
            </a:r>
            <a:r>
              <a:rPr lang="hu-HU" sz="2800" b="1" dirty="0"/>
              <a:t> (Valódi nyálkagombák);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664501-C66D-452C-9443-9D1A5E817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201" y="3429000"/>
            <a:ext cx="4757981" cy="33718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25803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86921-2EEC-4D89-A4B1-117316DC4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II. MOSZATOK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BC0C8-514C-4B22-BA95-AD65B868C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355" y="1952787"/>
            <a:ext cx="11821645" cy="4905214"/>
          </a:xfrm>
        </p:spPr>
        <p:txBody>
          <a:bodyPr>
            <a:normAutofit/>
          </a:bodyPr>
          <a:lstStyle/>
          <a:p>
            <a:r>
              <a:rPr lang="hu-HU" sz="2800" dirty="0"/>
              <a:t>Egy- vagy többsejtű </a:t>
            </a:r>
            <a:r>
              <a:rPr lang="hu-HU" sz="2800" dirty="0" err="1"/>
              <a:t>eukarióták</a:t>
            </a:r>
            <a:r>
              <a:rPr lang="hu-HU" sz="2800" dirty="0"/>
              <a:t>;</a:t>
            </a:r>
          </a:p>
          <a:p>
            <a:r>
              <a:rPr lang="hu-HU" sz="2800" dirty="0"/>
              <a:t>Telepnek nevezett, változatos  alakú (levélszerű, fonalas stb.) vegetatív testük van;</a:t>
            </a:r>
          </a:p>
          <a:p>
            <a:r>
              <a:rPr lang="hu-HU" sz="2800" b="1" dirty="0"/>
              <a:t>Méretük</a:t>
            </a:r>
            <a:r>
              <a:rPr lang="hu-HU" sz="2800" dirty="0"/>
              <a:t> változatos (mikroszkopikus vagy száz méteres telepek);</a:t>
            </a:r>
          </a:p>
          <a:p>
            <a:r>
              <a:rPr lang="hu-HU" sz="2800" b="1" dirty="0"/>
              <a:t>Szín szerint</a:t>
            </a:r>
            <a:r>
              <a:rPr lang="hu-HU" sz="2800" dirty="0"/>
              <a:t>: vörös-, barna-, zöldmoszatok csoportja;</a:t>
            </a:r>
          </a:p>
          <a:p>
            <a:r>
              <a:rPr lang="hu-HU" sz="2800" b="1" dirty="0"/>
              <a:t>Táplálkozásuk</a:t>
            </a:r>
            <a:r>
              <a:rPr lang="hu-HU" sz="2800" dirty="0"/>
              <a:t>: </a:t>
            </a:r>
            <a:r>
              <a:rPr lang="hu-HU" sz="2800" dirty="0" err="1"/>
              <a:t>autotróf</a:t>
            </a:r>
            <a:r>
              <a:rPr lang="hu-HU" sz="2800" dirty="0"/>
              <a:t> (fotoszintézis);</a:t>
            </a:r>
          </a:p>
          <a:p>
            <a:r>
              <a:rPr lang="hu-HU" sz="2800" dirty="0"/>
              <a:t>A telep </a:t>
            </a:r>
            <a:r>
              <a:rPr lang="hu-HU" sz="2800" dirty="0" err="1"/>
              <a:t>feldarabolódásával</a:t>
            </a:r>
            <a:r>
              <a:rPr lang="hu-HU" sz="2800" dirty="0"/>
              <a:t> </a:t>
            </a:r>
            <a:r>
              <a:rPr lang="hu-HU" sz="2800" b="1" dirty="0"/>
              <a:t>szaporodnak</a:t>
            </a:r>
            <a:r>
              <a:rPr lang="hu-HU" sz="2800" dirty="0"/>
              <a:t> vagy ivarosan (</a:t>
            </a:r>
            <a:r>
              <a:rPr lang="hu-HU" sz="2800" dirty="0" err="1"/>
              <a:t>gamétákkal</a:t>
            </a:r>
            <a:r>
              <a:rPr lang="hu-HU" sz="2800" dirty="0"/>
              <a:t>);</a:t>
            </a:r>
          </a:p>
          <a:p>
            <a:r>
              <a:rPr lang="hu-HU" sz="2800" dirty="0"/>
              <a:t>Vízi (édesvízi, tengeri) vagy szárazföldi fajok; </a:t>
            </a:r>
          </a:p>
          <a:p>
            <a:r>
              <a:rPr lang="hu-HU" sz="2800" b="1" dirty="0"/>
              <a:t>Jelentőségük</a:t>
            </a:r>
            <a:r>
              <a:rPr lang="hu-HU" sz="2800" dirty="0"/>
              <a:t>: a Föld </a:t>
            </a:r>
            <a:r>
              <a:rPr lang="hu-HU" sz="2800" b="1" dirty="0"/>
              <a:t>szervesanyag készletének </a:t>
            </a:r>
            <a:r>
              <a:rPr lang="hu-HU" sz="2800" dirty="0"/>
              <a:t>több mint felét termelik; vízi környezetben ők a </a:t>
            </a:r>
            <a:r>
              <a:rPr lang="hu-HU" sz="2800" b="1" dirty="0"/>
              <a:t>termelő szervezetek</a:t>
            </a:r>
            <a:r>
              <a:rPr lang="hu-HU" sz="2800" dirty="0"/>
              <a:t>;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76640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A29F3-AE6C-4921-8CB9-2975322D1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1. VÖRÖSMOSZATOK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87A3B-B2E5-4F32-947A-1D24DBC8B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856" y="1980412"/>
            <a:ext cx="9471069" cy="979764"/>
          </a:xfrm>
        </p:spPr>
        <p:txBody>
          <a:bodyPr>
            <a:normAutofit lnSpcReduction="10000"/>
          </a:bodyPr>
          <a:lstStyle/>
          <a:p>
            <a:r>
              <a:rPr lang="hu-HU" sz="2800" dirty="0"/>
              <a:t>Főleg tengereket népesítenek be, kevés az édesvízi faj;</a:t>
            </a:r>
          </a:p>
          <a:p>
            <a:r>
              <a:rPr lang="hu-HU" sz="2800" dirty="0"/>
              <a:t>Pl. </a:t>
            </a:r>
            <a:r>
              <a:rPr lang="hu-HU" sz="2800" dirty="0" err="1"/>
              <a:t>Ceramium</a:t>
            </a:r>
            <a:r>
              <a:rPr lang="hu-HU" sz="2800" dirty="0"/>
              <a:t> </a:t>
            </a:r>
            <a:r>
              <a:rPr lang="hu-HU" sz="2800" dirty="0" err="1"/>
              <a:t>rubrum</a:t>
            </a:r>
            <a:r>
              <a:rPr lang="hu-HU" sz="2800" dirty="0"/>
              <a:t>;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3E2F30-9F11-4F8F-B8EE-22DC72EEA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064" y="2515986"/>
            <a:ext cx="5742199" cy="4306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CA31B2-9E31-4375-91E4-239207165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60176"/>
            <a:ext cx="5201209" cy="393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9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CF97D-6FA9-4456-A360-4F6D16F07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2. BARNAMOSZATOK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74215-C0C9-4081-8CE6-93F5FEE2D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992529"/>
            <a:ext cx="12042183" cy="1505063"/>
          </a:xfrm>
        </p:spPr>
        <p:txBody>
          <a:bodyPr>
            <a:normAutofit/>
          </a:bodyPr>
          <a:lstStyle/>
          <a:p>
            <a:r>
              <a:rPr lang="hu-HU" sz="2800" dirty="0"/>
              <a:t>Kizárólag többsejtűek;</a:t>
            </a:r>
          </a:p>
          <a:p>
            <a:r>
              <a:rPr lang="hu-HU" sz="2800" dirty="0"/>
              <a:t>Telepük fonalas vagy levélszerű (</a:t>
            </a:r>
            <a:r>
              <a:rPr lang="hu-HU" sz="2800" dirty="0" err="1"/>
              <a:t>kladómium</a:t>
            </a:r>
            <a:r>
              <a:rPr lang="hu-HU" sz="2800" dirty="0"/>
              <a:t>);</a:t>
            </a:r>
          </a:p>
          <a:p>
            <a:r>
              <a:rPr lang="hu-HU" sz="2800" dirty="0"/>
              <a:t>Pl. </a:t>
            </a:r>
            <a:r>
              <a:rPr lang="hu-HU" sz="2800" dirty="0" err="1"/>
              <a:t>Fucus</a:t>
            </a:r>
            <a:r>
              <a:rPr lang="hu-HU" sz="2800" dirty="0"/>
              <a:t> </a:t>
            </a:r>
            <a:r>
              <a:rPr lang="hu-HU" sz="2800" dirty="0" err="1"/>
              <a:t>vesiculosus</a:t>
            </a:r>
            <a:r>
              <a:rPr lang="hu-HU" sz="2800" dirty="0"/>
              <a:t>, </a:t>
            </a:r>
            <a:r>
              <a:rPr lang="hu-HU" sz="2800" dirty="0" err="1"/>
              <a:t>Laminaria</a:t>
            </a:r>
            <a:r>
              <a:rPr lang="hu-HU" sz="2800" dirty="0"/>
              <a:t> </a:t>
            </a:r>
            <a:r>
              <a:rPr lang="hu-HU" sz="2800" dirty="0" err="1"/>
              <a:t>digitata</a:t>
            </a:r>
            <a:r>
              <a:rPr lang="hu-HU" sz="2800" dirty="0"/>
              <a:t>, </a:t>
            </a:r>
            <a:r>
              <a:rPr lang="hu-HU" sz="2800" dirty="0" err="1"/>
              <a:t>Sargassum</a:t>
            </a:r>
            <a:r>
              <a:rPr lang="hu-HU" sz="2800" dirty="0"/>
              <a:t> (</a:t>
            </a:r>
            <a:r>
              <a:rPr lang="hu-HU" sz="2800" dirty="0" err="1"/>
              <a:t>Sargasso</a:t>
            </a:r>
            <a:r>
              <a:rPr lang="hu-HU" sz="2800" dirty="0"/>
              <a:t> tenger);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D8506D-C5F6-4B15-AA7B-E79DC449B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69719"/>
            <a:ext cx="4777829" cy="31882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D4D4BB-DF2E-447D-B193-88AB0C755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945" y="3518771"/>
            <a:ext cx="4777829" cy="3360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A380B3-220A-484B-A154-2305A5EFA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6630" y="3468783"/>
            <a:ext cx="2255370" cy="338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10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3FE0E-A222-4B40-82FA-428465358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3. ZÖLDMOSZATOK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76814-82F7-4003-8118-152427ECF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379" y="2104398"/>
            <a:ext cx="11842309" cy="1568699"/>
          </a:xfrm>
        </p:spPr>
        <p:txBody>
          <a:bodyPr>
            <a:normAutofit/>
          </a:bodyPr>
          <a:lstStyle/>
          <a:p>
            <a:r>
              <a:rPr lang="hu-HU" sz="2800" dirty="0"/>
              <a:t>Édesvízi, tengeri, szárazföldi fajok; </a:t>
            </a:r>
          </a:p>
          <a:p>
            <a:r>
              <a:rPr lang="hu-HU" sz="2800" dirty="0"/>
              <a:t>Változatos alakú telepek;</a:t>
            </a:r>
          </a:p>
          <a:p>
            <a:r>
              <a:rPr lang="hu-HU" sz="2800" dirty="0"/>
              <a:t>Pl. </a:t>
            </a:r>
            <a:r>
              <a:rPr lang="hu-HU" sz="2800" dirty="0" err="1"/>
              <a:t>Volvox</a:t>
            </a:r>
            <a:r>
              <a:rPr lang="hu-HU" sz="2800" dirty="0"/>
              <a:t>, békanyál, tengeri saláta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DA69C4-151B-43CB-B2BA-95959512D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673097"/>
            <a:ext cx="4061645" cy="3124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E1B95E-4319-46A9-ABF7-169AC4DA8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9873" y="2093372"/>
            <a:ext cx="4189195" cy="3141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266C04-EF63-4497-81CE-33A64FC20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128" y="3882767"/>
            <a:ext cx="3886228" cy="291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95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08E88-EA2E-416B-8EA8-270E3F7A2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A  MOSZATOK (ALGÁK) JELENTŐSÉGE</a:t>
            </a:r>
            <a:endParaRPr lang="ro-RO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6CD4EC-73E2-4BB6-A458-EFF6BE3B7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951" y="2125857"/>
            <a:ext cx="11882129" cy="4485957"/>
          </a:xfrm>
        </p:spPr>
        <p:txBody>
          <a:bodyPr/>
          <a:lstStyle/>
          <a:p>
            <a:r>
              <a:rPr lang="hu-HU" dirty="0"/>
              <a:t>A linkre kattintva olvassátok el a moszatok jelentőségére vonatkozó információkat, és 4-5 mondatban mutassátok be a moszatok ökológiai, gazdasági és evolúciós jelentőségét! </a:t>
            </a:r>
          </a:p>
          <a:p>
            <a:r>
              <a:rPr lang="hu-HU" dirty="0"/>
              <a:t>Link: </a:t>
            </a:r>
            <a:r>
              <a:rPr lang="hu-HU" dirty="0">
                <a:hlinkClick r:id="rId2"/>
              </a:rPr>
              <a:t>https://www.nkp.hu/tankonyv/biologia_10/lecke_04_003</a:t>
            </a:r>
            <a:endParaRPr lang="hu-HU" dirty="0"/>
          </a:p>
          <a:p>
            <a:r>
              <a:rPr lang="hu-HU" dirty="0"/>
              <a:t>...</a:t>
            </a:r>
          </a:p>
          <a:p>
            <a:r>
              <a:rPr lang="hu-HU" dirty="0"/>
              <a:t>...</a:t>
            </a:r>
          </a:p>
          <a:p>
            <a:r>
              <a:rPr lang="hu-HU" dirty="0"/>
              <a:t>...</a:t>
            </a:r>
          </a:p>
          <a:p>
            <a:r>
              <a:rPr lang="hu-HU" dirty="0"/>
              <a:t>...</a:t>
            </a:r>
          </a:p>
          <a:p>
            <a:r>
              <a:rPr lang="hu-HU" dirty="0"/>
              <a:t>...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301872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08E88-EA2E-416B-8EA8-270E3F7A2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A  MOSZATOK (ALGÁK) JELENTŐSÉGE KÉPEKBEN</a:t>
            </a:r>
            <a:endParaRPr lang="ro-RO" b="1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E8BF900-CC89-4A60-BAAE-39552FBD9E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397" y="1964570"/>
            <a:ext cx="3307187" cy="31701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C47DCD-3840-453A-BDE5-5C6D41875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883" y="2122521"/>
            <a:ext cx="4282486" cy="28542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78B8D1-74A1-4D5F-82A7-E9CEDE73870A}"/>
              </a:ext>
            </a:extLst>
          </p:cNvPr>
          <p:cNvSpPr txBox="1"/>
          <p:nvPr/>
        </p:nvSpPr>
        <p:spPr>
          <a:xfrm>
            <a:off x="48701" y="3854547"/>
            <a:ext cx="1083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KOMBU</a:t>
            </a:r>
            <a:endParaRPr lang="ro-RO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F2A763-E1BF-4688-BDCC-D54120CC8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9668" y="2311812"/>
            <a:ext cx="3982935" cy="22742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FCF5EF-C596-4218-B799-040D1B9A9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705" y="4354848"/>
            <a:ext cx="3579642" cy="23864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4A87DC-BC70-425A-9531-580100461FF7}"/>
              </a:ext>
            </a:extLst>
          </p:cNvPr>
          <p:cNvSpPr txBox="1"/>
          <p:nvPr/>
        </p:nvSpPr>
        <p:spPr>
          <a:xfrm>
            <a:off x="3271639" y="6371944"/>
            <a:ext cx="1595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SPIRULINA</a:t>
            </a:r>
            <a:endParaRPr lang="ro-RO" b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9A37B2-B8FE-46AD-B020-B4A6D0CE5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7728" y="4813894"/>
            <a:ext cx="4757930" cy="19031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294ED-C213-45B5-9786-6F4B51AD5737}"/>
              </a:ext>
            </a:extLst>
          </p:cNvPr>
          <p:cNvSpPr txBox="1"/>
          <p:nvPr/>
        </p:nvSpPr>
        <p:spPr>
          <a:xfrm>
            <a:off x="10585078" y="6070735"/>
            <a:ext cx="1558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AGAR-AGAR TÁPTALAJ</a:t>
            </a:r>
            <a:endParaRPr lang="ro-R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88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86921-2EEC-4D89-A4B1-117316DC4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III. OOMICETÁK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BC0C8-514C-4B22-BA95-AD65B868C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042405"/>
            <a:ext cx="11175883" cy="4815595"/>
          </a:xfrm>
        </p:spPr>
        <p:txBody>
          <a:bodyPr>
            <a:normAutofit/>
          </a:bodyPr>
          <a:lstStyle/>
          <a:p>
            <a:r>
              <a:rPr lang="hu-HU" sz="3200" dirty="0"/>
              <a:t>Szárazföldi élősködők vagy vízi szaprofiták vagy paraziták; </a:t>
            </a:r>
          </a:p>
          <a:p>
            <a:r>
              <a:rPr lang="hu-HU" sz="3200" dirty="0"/>
              <a:t>Egy- vagy többsejtűek;</a:t>
            </a:r>
          </a:p>
          <a:p>
            <a:r>
              <a:rPr lang="hu-HU" sz="3200" b="1" dirty="0">
                <a:solidFill>
                  <a:schemeClr val="bg1"/>
                </a:solidFill>
              </a:rPr>
              <a:t>Ragyának</a:t>
            </a:r>
            <a:r>
              <a:rPr lang="hu-HU" sz="3200" dirty="0"/>
              <a:t> nevezett megbetegedéseket okoznak;</a:t>
            </a:r>
          </a:p>
          <a:p>
            <a:r>
              <a:rPr lang="hu-HU" sz="3200" dirty="0"/>
              <a:t>Pl. szőlőragya, burgonyaragya, lisztharmat;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A7E0DE-1416-4E02-9D9B-FFD7902FF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233" y="4263123"/>
            <a:ext cx="3940767" cy="25948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FE1C2F-F66A-4DD8-9FA2-1C9B1F069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290" y="4263123"/>
            <a:ext cx="4735651" cy="259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46955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</TotalTime>
  <Words>332</Words>
  <Application>Microsoft Office PowerPoint</Application>
  <PresentationFormat>Widescreen</PresentationFormat>
  <Paragraphs>53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Trebuchet MS</vt:lpstr>
      <vt:lpstr>Berlin</vt:lpstr>
      <vt:lpstr>A PROTISZTÁK ORSZÁGA</vt:lpstr>
      <vt:lpstr>A PROTISZTÁK ORSZÁGA</vt:lpstr>
      <vt:lpstr>II. MOSZATOK</vt:lpstr>
      <vt:lpstr>1. VÖRÖSMOSZATOK</vt:lpstr>
      <vt:lpstr>2. BARNAMOSZATOK</vt:lpstr>
      <vt:lpstr>3. ZÖLDMOSZATOK</vt:lpstr>
      <vt:lpstr>A  MOSZATOK (ALGÁK) JELENTŐSÉGE</vt:lpstr>
      <vt:lpstr>A  MOSZATOK (ALGÁK) JELENTŐSÉGE KÉPEKBEN</vt:lpstr>
      <vt:lpstr>III. OOMICETÁK</vt:lpstr>
      <vt:lpstr>IV. VALÓDI NYÁLKAGOMBÁK (MYXOMICÉTÁK)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PROTISZTÁK ORSZÁGA</dc:title>
  <dc:creator>Imola Zagoni</dc:creator>
  <cp:lastModifiedBy>Imola Zagoni</cp:lastModifiedBy>
  <cp:revision>160</cp:revision>
  <dcterms:created xsi:type="dcterms:W3CDTF">2021-03-20T10:58:32Z</dcterms:created>
  <dcterms:modified xsi:type="dcterms:W3CDTF">2021-03-25T11:13:58Z</dcterms:modified>
</cp:coreProperties>
</file>