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70" r:id="rId8"/>
    <p:sldId id="261" r:id="rId9"/>
    <p:sldId id="262" r:id="rId10"/>
    <p:sldId id="265" r:id="rId11"/>
    <p:sldId id="263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DDCD95-B5D5-45BC-BD91-0F57C0C206F6}">
          <p14:sldIdLst>
            <p14:sldId id="256"/>
          </p14:sldIdLst>
        </p14:section>
        <p14:section name="Untitled Section" id="{6FDBDAB9-0473-4320-A814-55904FB7BCFF}">
          <p14:sldIdLst>
            <p14:sldId id="257"/>
            <p14:sldId id="258"/>
            <p14:sldId id="259"/>
            <p14:sldId id="260"/>
            <p14:sldId id="264"/>
            <p14:sldId id="270"/>
            <p14:sldId id="261"/>
            <p14:sldId id="262"/>
            <p14:sldId id="265"/>
            <p14:sldId id="263"/>
            <p14:sldId id="266"/>
            <p14:sldId id="267"/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5976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50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1206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423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860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815896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2916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63523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19856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18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5639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9944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7872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79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21952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2371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9166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93A2B-67B2-4F4C-8EB1-1FF0DA329194}" type="datetimeFigureOut">
              <a:rPr lang="ro-RO" smtClean="0"/>
              <a:t>20.03.2021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EFD5D-562F-4F2F-922F-65429F7083B1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29601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4MlR3dKfXm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7741-ED81-45EE-A36C-D88396510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A PROTISZTÁK ORSZÁGA</a:t>
            </a:r>
            <a:endParaRPr lang="ro-RO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1BB8A6-C4B2-494B-BA26-D7820B941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/>
              <a:t>ZÁGONI IMOLA</a:t>
            </a:r>
            <a:endParaRPr lang="ro-RO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B5D01-748C-44D8-B289-E02A6644C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6" y="120626"/>
            <a:ext cx="3268394" cy="2451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D7A02-30FF-4799-B473-D09DFF8A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0" y="18925"/>
            <a:ext cx="3404847" cy="2552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E6126B-2DDD-4204-A605-FA354DBE9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903" y="4465877"/>
            <a:ext cx="3315664" cy="2211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48F39-9DF1-4E66-875A-5D693C495297}"/>
              </a:ext>
            </a:extLst>
          </p:cNvPr>
          <p:cNvSpPr txBox="1"/>
          <p:nvPr/>
        </p:nvSpPr>
        <p:spPr>
          <a:xfrm>
            <a:off x="9326880" y="3179298"/>
            <a:ext cx="2574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/>
              <a:t>I. RÉSZ </a:t>
            </a:r>
            <a:endParaRPr lang="ro-RO" sz="4800" b="1" dirty="0"/>
          </a:p>
        </p:txBody>
      </p:sp>
    </p:spTree>
    <p:extLst>
      <p:ext uri="{BB962C8B-B14F-4D97-AF65-F5344CB8AC3E}">
        <p14:creationId xmlns:p14="http://schemas.microsoft.com/office/powerpoint/2010/main" val="161861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FF01D-5F64-4410-86EA-1641FCF01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4025" cy="374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402B0-54E0-403A-8A23-FA5000EE5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320" y="0"/>
            <a:ext cx="5787680" cy="2879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A6212-1968-4F76-9887-5527E1FAA164}"/>
              </a:ext>
            </a:extLst>
          </p:cNvPr>
          <p:cNvSpPr txBox="1"/>
          <p:nvPr/>
        </p:nvSpPr>
        <p:spPr>
          <a:xfrm>
            <a:off x="41804" y="3745674"/>
            <a:ext cx="377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toxoplazmózis fertőzési ciklusa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41DBA-0083-4261-9367-9EBA78372085}"/>
              </a:ext>
            </a:extLst>
          </p:cNvPr>
          <p:cNvSpPr txBox="1"/>
          <p:nvPr/>
        </p:nvSpPr>
        <p:spPr>
          <a:xfrm>
            <a:off x="3901647" y="351693"/>
            <a:ext cx="25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malária elterjedése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573E5E-CCA7-470C-80E2-70758CBF8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124" y="3023716"/>
            <a:ext cx="5704072" cy="3745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EDF86-C6E2-4817-807E-7085FA724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749" y="4189052"/>
            <a:ext cx="3772251" cy="2646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786A6B-63D6-4010-921A-265432180085}"/>
              </a:ext>
            </a:extLst>
          </p:cNvPr>
          <p:cNvSpPr txBox="1"/>
          <p:nvPr/>
        </p:nvSpPr>
        <p:spPr>
          <a:xfrm>
            <a:off x="4885988" y="3422508"/>
            <a:ext cx="171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Malária fertőzés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4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3. CSILLÓSOK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097721"/>
            <a:ext cx="11549575" cy="4654771"/>
          </a:xfrm>
        </p:spPr>
        <p:txBody>
          <a:bodyPr>
            <a:normAutofit lnSpcReduction="10000"/>
          </a:bodyPr>
          <a:lstStyle/>
          <a:p>
            <a:r>
              <a:rPr lang="hu-HU" sz="2800" dirty="0">
                <a:solidFill>
                  <a:schemeClr val="bg1"/>
                </a:solidFill>
                <a:effectLst/>
              </a:rPr>
              <a:t>A legfejlettebb véglények (magasabbrendűek);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Ide tartozik 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papucsállatka</a:t>
            </a:r>
            <a:r>
              <a:rPr lang="hu-HU" sz="2800" dirty="0">
                <a:solidFill>
                  <a:schemeClr val="bg1"/>
                </a:solidFill>
                <a:effectLst/>
              </a:rPr>
              <a:t> (Paramecium);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Sejtszáj és sejtgarat;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Kis- és nagy sejtmag;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Két lüktető vakuólum;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Osztódás vagy ivaros szaporodás (kis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sejtmagjuk kicserélése - konjugáció;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Édesvizű állóvizekben élnek;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 tengeri fajok helyhezkötöttek: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- Pl.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Stentor sp.</a:t>
            </a:r>
            <a:r>
              <a:rPr lang="hu-HU" sz="2800" dirty="0">
                <a:solidFill>
                  <a:schemeClr val="bg1"/>
                </a:solidFill>
                <a:effectLst/>
              </a:rPr>
              <a:t> és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Vorticella sp.</a:t>
            </a:r>
            <a:r>
              <a:rPr lang="hu-HU" sz="2800" dirty="0">
                <a:solidFill>
                  <a:schemeClr val="bg1"/>
                </a:solidFill>
                <a:effectLst/>
              </a:rPr>
              <a:t>; </a:t>
            </a:r>
          </a:p>
          <a:p>
            <a:endParaRPr lang="hu-HU" sz="28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4A9C80-509A-48D1-99C0-31A1E1A9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8" y="3041112"/>
            <a:ext cx="5720862" cy="3816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6DE175-F00A-4F2E-A302-398DFC576008}"/>
              </a:ext>
            </a:extLst>
          </p:cNvPr>
          <p:cNvSpPr txBox="1"/>
          <p:nvPr/>
        </p:nvSpPr>
        <p:spPr>
          <a:xfrm>
            <a:off x="8789961" y="2426954"/>
            <a:ext cx="25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 papucsállatka</a:t>
            </a:r>
            <a:endParaRPr lang="ro-R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81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EC8361-5218-437F-B82C-DCBF5396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96751" cy="3821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E3ABD4-D24E-4A6D-A81D-96D2B612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704" y="-51250"/>
            <a:ext cx="5118296" cy="3838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D5D48B-38AF-4808-B4A7-B856D8E65790}"/>
              </a:ext>
            </a:extLst>
          </p:cNvPr>
          <p:cNvSpPr txBox="1"/>
          <p:nvPr/>
        </p:nvSpPr>
        <p:spPr>
          <a:xfrm>
            <a:off x="773723" y="3821813"/>
            <a:ext cx="150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Paramecium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E7459-45F8-4257-8F68-6E31599B5560}"/>
              </a:ext>
            </a:extLst>
          </p:cNvPr>
          <p:cNvSpPr txBox="1"/>
          <p:nvPr/>
        </p:nvSpPr>
        <p:spPr>
          <a:xfrm>
            <a:off x="4297816" y="998806"/>
            <a:ext cx="2775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Stentor vagy kürtállatka</a:t>
            </a:r>
            <a:endParaRPr lang="ro-RO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04329-A378-4BE8-A3FC-E06B8AC033AB}"/>
              </a:ext>
            </a:extLst>
          </p:cNvPr>
          <p:cNvSpPr txBox="1"/>
          <p:nvPr/>
        </p:nvSpPr>
        <p:spPr>
          <a:xfrm>
            <a:off x="7315200" y="5903127"/>
            <a:ext cx="340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Vorticella vagy harangállatka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BEB09-07C2-4AAB-B8AA-2D59139BF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51" y="4006328"/>
            <a:ext cx="3288292" cy="28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9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524" y="753228"/>
            <a:ext cx="9613861" cy="1080938"/>
          </a:xfrm>
        </p:spPr>
        <p:txBody>
          <a:bodyPr/>
          <a:lstStyle/>
          <a:p>
            <a:pPr algn="ctr"/>
            <a:r>
              <a:rPr lang="hu-HU" b="1" dirty="0"/>
              <a:t>4. GYÖKÉRLÁBÚAK (RHIZOPODA)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2011681"/>
            <a:ext cx="11802794" cy="4740812"/>
          </a:xfrm>
        </p:spPr>
        <p:txBody>
          <a:bodyPr>
            <a:normAutofit fontScale="92500" lnSpcReduction="20000"/>
          </a:bodyPr>
          <a:lstStyle/>
          <a:p>
            <a:r>
              <a:rPr lang="hu-HU" sz="2800" dirty="0">
                <a:solidFill>
                  <a:schemeClr val="bg1"/>
                </a:solidFill>
                <a:effectLst/>
              </a:rPr>
              <a:t>Állábakkal mozognak; szabadon élők vagy élősködők;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Ide tartozik az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amőba (Amoeba proteus)</a:t>
            </a:r>
            <a:r>
              <a:rPr lang="hu-HU" sz="2800" dirty="0">
                <a:solidFill>
                  <a:schemeClr val="bg1"/>
                </a:solidFill>
                <a:effectLst/>
              </a:rPr>
              <a:t> és 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vérhasamőba</a:t>
            </a:r>
            <a:r>
              <a:rPr lang="hu-HU" sz="2800" dirty="0">
                <a:solidFill>
                  <a:schemeClr val="bg1"/>
                </a:solidFill>
                <a:effectLst/>
              </a:rPr>
              <a:t>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Alakjuk az állábak miatt változó; az amőba heterotróf, szabadon élő véglény; 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Az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Entamoeba hysto</a:t>
            </a:r>
            <a:r>
              <a:rPr lang="hu-HU" sz="2800" dirty="0">
                <a:solidFill>
                  <a:schemeClr val="bg1"/>
                </a:solidFill>
                <a:effectLst/>
              </a:rPr>
              <a:t>litica </a:t>
            </a:r>
            <a:r>
              <a:rPr lang="hu-HU" sz="2800" b="1" u="sng" dirty="0">
                <a:solidFill>
                  <a:schemeClr val="bg1"/>
                </a:solidFill>
                <a:effectLst/>
              </a:rPr>
              <a:t>vérhast</a:t>
            </a:r>
            <a:r>
              <a:rPr lang="hu-HU" sz="2800" dirty="0">
                <a:solidFill>
                  <a:schemeClr val="bg1"/>
                </a:solidFill>
                <a:effectLst/>
              </a:rPr>
              <a:t> okozó heterotróf parazita; a vastagbélben élősködik; tünetei: gyakori nyálkás, véres széklet;  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Ide tartoznak 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sugárállatkák</a:t>
            </a:r>
            <a:r>
              <a:rPr lang="hu-HU" sz="2800" dirty="0">
                <a:solidFill>
                  <a:schemeClr val="bg1"/>
                </a:solidFill>
                <a:effectLst/>
              </a:rPr>
              <a:t> és 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likacsosházúak </a:t>
            </a:r>
            <a:r>
              <a:rPr lang="hu-HU" sz="2800" dirty="0">
                <a:solidFill>
                  <a:schemeClr val="bg1"/>
                </a:solidFill>
                <a:effectLst/>
              </a:rPr>
              <a:t>(tengeriek); 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sugárállatkáknak (Radiolaria)</a:t>
            </a:r>
            <a:r>
              <a:rPr lang="hu-HU" sz="2800" dirty="0">
                <a:solidFill>
                  <a:schemeClr val="bg1"/>
                </a:solidFill>
                <a:effectLst/>
              </a:rPr>
              <a:t> kovás vázuk van, zöldalgákkal élnek szimbiózisban;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Sugáralakú állabaik áthatolnak a vázon; </a:t>
            </a:r>
          </a:p>
          <a:p>
            <a:r>
              <a:rPr lang="hu-HU" sz="2800" b="1" dirty="0">
                <a:solidFill>
                  <a:schemeClr val="bg1"/>
                </a:solidFill>
                <a:effectLst/>
              </a:rPr>
              <a:t>A likacsosházúak (Foraminifera): </a:t>
            </a:r>
            <a:r>
              <a:rPr lang="hu-HU" sz="2800" dirty="0">
                <a:solidFill>
                  <a:schemeClr val="bg1"/>
                </a:solidFill>
                <a:effectLst/>
              </a:rPr>
              <a:t>meszes vázuk van; ők a Kréta korszak névadói, belőlük készül a hagyományos (bányászott) írókréta;  </a:t>
            </a:r>
          </a:p>
        </p:txBody>
      </p:sp>
    </p:spTree>
    <p:extLst>
      <p:ext uri="{BB962C8B-B14F-4D97-AF65-F5344CB8AC3E}">
        <p14:creationId xmlns:p14="http://schemas.microsoft.com/office/powerpoint/2010/main" val="3791655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C50989-7212-4F48-9392-9E45A18B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26334" cy="3895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BA8DE0-7CC0-4AD4-80AF-5CA13E4DE143}"/>
              </a:ext>
            </a:extLst>
          </p:cNvPr>
          <p:cNvSpPr txBox="1"/>
          <p:nvPr/>
        </p:nvSpPr>
        <p:spPr>
          <a:xfrm>
            <a:off x="351590" y="4009293"/>
            <a:ext cx="42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Entamoeba hystolitica (vérhasamőba)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877CE-CAA2-4A8A-AF64-619ADEF8C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88" y="28136"/>
            <a:ext cx="5191912" cy="3072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B9AAB-262A-43DD-9485-47290EA6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983" y="28136"/>
            <a:ext cx="3691738" cy="3072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E5FD7-6BD6-4E16-85DA-3B989BB3B495}"/>
              </a:ext>
            </a:extLst>
          </p:cNvPr>
          <p:cNvSpPr txBox="1"/>
          <p:nvPr/>
        </p:nvSpPr>
        <p:spPr>
          <a:xfrm>
            <a:off x="5627077" y="3244334"/>
            <a:ext cx="311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sugárállatkák - Radiolaria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F3E74-9762-4C40-9258-CC53A8A95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086" y="3886639"/>
            <a:ext cx="4371975" cy="29432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76DDB5-D94F-49F5-AD21-0C56F28C30E0}"/>
              </a:ext>
            </a:extLst>
          </p:cNvPr>
          <p:cNvSpPr txBox="1"/>
          <p:nvPr/>
        </p:nvSpPr>
        <p:spPr>
          <a:xfrm>
            <a:off x="4100573" y="5364557"/>
            <a:ext cx="357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likacsosházúak - Foraminifera</a:t>
            </a:r>
            <a:endParaRPr lang="ro-RO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6B4512-DD39-41DE-B60C-18AE2C01B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68" y="4637916"/>
            <a:ext cx="3185970" cy="2191947"/>
          </a:xfrm>
          <a:prstGeom prst="rect">
            <a:avLst/>
          </a:prstGeom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B62F118E-2969-4C61-A85E-635597F7E6D8}"/>
              </a:ext>
            </a:extLst>
          </p:cNvPr>
          <p:cNvSpPr/>
          <p:nvPr/>
        </p:nvSpPr>
        <p:spPr>
          <a:xfrm>
            <a:off x="1083212" y="3100900"/>
            <a:ext cx="295422" cy="9083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6466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C208632-99B9-4CA6-861C-5EBF8A57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18" y="739160"/>
            <a:ext cx="9613861" cy="1080938"/>
          </a:xfrm>
        </p:spPr>
        <p:txBody>
          <a:bodyPr/>
          <a:lstStyle/>
          <a:p>
            <a:pPr algn="ctr"/>
            <a:r>
              <a:rPr lang="hu-HU" dirty="0"/>
              <a:t>KÖSZÖNÖM A FIGYELMET!</a:t>
            </a:r>
            <a:endParaRPr lang="ro-R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A5C6E-C0E9-411B-809F-5EFFFD19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17" y="2025356"/>
            <a:ext cx="7248965" cy="4832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0511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PROTISZTÁK ORSZÁGA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1052134" cy="4260875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Főleg egysejtű </a:t>
            </a:r>
            <a:r>
              <a:rPr lang="hu-HU" sz="2800" b="1" dirty="0">
                <a:solidFill>
                  <a:schemeClr val="bg1"/>
                </a:solidFill>
              </a:rPr>
              <a:t>eukarióták</a:t>
            </a:r>
            <a:r>
              <a:rPr lang="hu-HU" sz="2800" dirty="0">
                <a:solidFill>
                  <a:schemeClr val="bg1"/>
                </a:solidFill>
              </a:rPr>
              <a:t> tartoznak ide, de vannak telepesek is;</a:t>
            </a:r>
          </a:p>
          <a:p>
            <a:r>
              <a:rPr lang="hu-HU" sz="2800" dirty="0">
                <a:solidFill>
                  <a:schemeClr val="bg1"/>
                </a:solidFill>
              </a:rPr>
              <a:t>Nem prokarióták, nem gombák, nem állatok és nem is növények;</a:t>
            </a:r>
          </a:p>
          <a:p>
            <a:r>
              <a:rPr lang="hu-HU" sz="2800" dirty="0">
                <a:solidFill>
                  <a:schemeClr val="bg1"/>
                </a:solidFill>
              </a:rPr>
              <a:t>Több élőlénycsoport tartozik ide: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I. Véglények;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II. Moszatok;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III. Oomicéták;</a:t>
            </a:r>
          </a:p>
          <a:p>
            <a:pPr marL="0" indent="0">
              <a:buNone/>
            </a:pPr>
            <a:r>
              <a:rPr lang="hu-HU" sz="2800" b="1" dirty="0">
                <a:solidFill>
                  <a:schemeClr val="bg1"/>
                </a:solidFill>
              </a:rPr>
              <a:t>IV. Mixomicéták;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AE152-2F5C-4420-A714-54A840471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288" y="3703612"/>
            <a:ext cx="4215866" cy="2894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580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A PROTISZTÁK ÁLTALÁNOS JELLEMZŐI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97721"/>
            <a:ext cx="11052134" cy="4654771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Van valódi sejtmaggal határolt sejtmagjuk (</a:t>
            </a:r>
            <a:r>
              <a:rPr lang="hu-HU" sz="2800" b="1" dirty="0">
                <a:solidFill>
                  <a:schemeClr val="bg1"/>
                </a:solidFill>
              </a:rPr>
              <a:t>eukarióta sejttípus</a:t>
            </a:r>
            <a:r>
              <a:rPr lang="hu-HU" sz="2800" dirty="0">
                <a:solidFill>
                  <a:schemeClr val="bg1"/>
                </a:solidFill>
              </a:rPr>
              <a:t>);</a:t>
            </a:r>
          </a:p>
          <a:p>
            <a:r>
              <a:rPr lang="hu-HU" sz="2800" dirty="0">
                <a:solidFill>
                  <a:schemeClr val="bg1"/>
                </a:solidFill>
              </a:rPr>
              <a:t>Vannak </a:t>
            </a:r>
            <a:r>
              <a:rPr lang="hu-HU" sz="2800" b="1" dirty="0">
                <a:solidFill>
                  <a:schemeClr val="bg1"/>
                </a:solidFill>
              </a:rPr>
              <a:t>sejtszervecskéik</a:t>
            </a:r>
            <a:r>
              <a:rPr lang="hu-HU" sz="2800" dirty="0">
                <a:solidFill>
                  <a:schemeClr val="bg1"/>
                </a:solidFill>
              </a:rPr>
              <a:t>;</a:t>
            </a:r>
          </a:p>
          <a:p>
            <a:r>
              <a:rPr lang="hu-HU" sz="2800" b="1" dirty="0">
                <a:solidFill>
                  <a:schemeClr val="bg1"/>
                </a:solidFill>
              </a:rPr>
              <a:t>Fénymikroszkóppal</a:t>
            </a:r>
            <a:r>
              <a:rPr lang="hu-HU" sz="2800" dirty="0">
                <a:solidFill>
                  <a:schemeClr val="bg1"/>
                </a:solidFill>
              </a:rPr>
              <a:t> megfigyelhetők;</a:t>
            </a:r>
          </a:p>
          <a:p>
            <a:r>
              <a:rPr lang="hu-HU" sz="2800" dirty="0">
                <a:solidFill>
                  <a:schemeClr val="bg1"/>
                </a:solidFill>
              </a:rPr>
              <a:t>Élhetnek </a:t>
            </a:r>
            <a:r>
              <a:rPr lang="hu-HU" sz="2800" b="1" dirty="0">
                <a:solidFill>
                  <a:schemeClr val="bg1"/>
                </a:solidFill>
              </a:rPr>
              <a:t>szabadon</a:t>
            </a:r>
            <a:r>
              <a:rPr lang="hu-HU" sz="2800" dirty="0">
                <a:solidFill>
                  <a:schemeClr val="bg1"/>
                </a:solidFill>
              </a:rPr>
              <a:t> vagy </a:t>
            </a:r>
            <a:r>
              <a:rPr lang="hu-HU" sz="2800" b="1" dirty="0">
                <a:solidFill>
                  <a:schemeClr val="bg1"/>
                </a:solidFill>
              </a:rPr>
              <a:t>paraziták</a:t>
            </a:r>
            <a:r>
              <a:rPr lang="hu-HU" sz="2800" dirty="0">
                <a:solidFill>
                  <a:schemeClr val="bg1"/>
                </a:solidFill>
              </a:rPr>
              <a:t>;</a:t>
            </a:r>
          </a:p>
          <a:p>
            <a:r>
              <a:rPr lang="hu-HU" sz="2800" b="1" dirty="0">
                <a:solidFill>
                  <a:schemeClr val="bg1"/>
                </a:solidFill>
              </a:rPr>
              <a:t>Táplálkozásuk</a:t>
            </a:r>
            <a:r>
              <a:rPr lang="hu-HU" sz="2800" dirty="0">
                <a:solidFill>
                  <a:schemeClr val="bg1"/>
                </a:solidFill>
              </a:rPr>
              <a:t>: autotróf (fotoszintézis) vagy heterotróf (kész szerves anyagokat fogyasztanak)</a:t>
            </a:r>
          </a:p>
          <a:p>
            <a:r>
              <a:rPr lang="hu-HU" sz="2800" dirty="0">
                <a:solidFill>
                  <a:schemeClr val="bg1"/>
                </a:solidFill>
              </a:rPr>
              <a:t>A fotoszintetizáló protiszták kloroplasztissal rendelkeznek;</a:t>
            </a:r>
          </a:p>
          <a:p>
            <a:r>
              <a:rPr lang="hu-HU" sz="2800" dirty="0">
                <a:solidFill>
                  <a:schemeClr val="bg1"/>
                </a:solidFill>
              </a:rPr>
              <a:t>Kettéosztódással </a:t>
            </a:r>
            <a:r>
              <a:rPr lang="hu-HU" sz="2800" b="1" dirty="0">
                <a:solidFill>
                  <a:schemeClr val="bg1"/>
                </a:solidFill>
              </a:rPr>
              <a:t>szaporodnak</a:t>
            </a:r>
            <a:r>
              <a:rPr lang="hu-HU" sz="2800" dirty="0">
                <a:solidFill>
                  <a:schemeClr val="bg1"/>
                </a:solidFill>
              </a:rPr>
              <a:t>;</a:t>
            </a:r>
          </a:p>
          <a:p>
            <a:r>
              <a:rPr lang="hu-HU" sz="2800" dirty="0">
                <a:solidFill>
                  <a:schemeClr val="bg1"/>
                </a:solidFill>
              </a:rPr>
              <a:t>Csillókkal, ostorokkal vagy állábakkal változtatják helyüket;</a:t>
            </a:r>
          </a:p>
        </p:txBody>
      </p:sp>
    </p:spTree>
    <p:extLst>
      <p:ext uri="{BB962C8B-B14F-4D97-AF65-F5344CB8AC3E}">
        <p14:creationId xmlns:p14="http://schemas.microsoft.com/office/powerpoint/2010/main" val="818054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I. </a:t>
            </a:r>
            <a:r>
              <a:rPr lang="hu-HU" b="1" dirty="0">
                <a:hlinkClick r:id="rId2"/>
              </a:rPr>
              <a:t>A VÉGLÉNYEK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97721"/>
            <a:ext cx="11052134" cy="4654771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chemeClr val="bg1"/>
                </a:solidFill>
              </a:rPr>
              <a:t>Több csoportjuk van:</a:t>
            </a:r>
          </a:p>
          <a:p>
            <a:pPr marL="514350" indent="-514350">
              <a:buAutoNum type="arabicPeriod"/>
            </a:pPr>
            <a:r>
              <a:rPr lang="hu-HU" sz="3600" b="1" dirty="0">
                <a:solidFill>
                  <a:schemeClr val="bg1"/>
                </a:solidFill>
              </a:rPr>
              <a:t>Ostorosok;</a:t>
            </a:r>
          </a:p>
          <a:p>
            <a:pPr marL="514350" indent="-514350">
              <a:buAutoNum type="arabicPeriod"/>
            </a:pPr>
            <a:r>
              <a:rPr lang="hu-HU" sz="3600" b="1" dirty="0">
                <a:solidFill>
                  <a:schemeClr val="bg1"/>
                </a:solidFill>
              </a:rPr>
              <a:t>Spórások;</a:t>
            </a:r>
          </a:p>
          <a:p>
            <a:pPr marL="514350" indent="-514350">
              <a:buAutoNum type="arabicPeriod"/>
            </a:pPr>
            <a:r>
              <a:rPr lang="hu-HU" sz="3600" b="1" dirty="0">
                <a:solidFill>
                  <a:schemeClr val="bg1"/>
                </a:solidFill>
              </a:rPr>
              <a:t>Csillósok;</a:t>
            </a:r>
          </a:p>
          <a:p>
            <a:pPr marL="514350" indent="-514350">
              <a:buAutoNum type="arabicPeriod"/>
            </a:pPr>
            <a:r>
              <a:rPr lang="hu-HU" sz="3600" b="1" dirty="0">
                <a:solidFill>
                  <a:schemeClr val="bg1"/>
                </a:solidFill>
              </a:rPr>
              <a:t>Gyökérlábúak;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E9274-7759-4F0A-9F3A-88275904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50" y="2520515"/>
            <a:ext cx="4985829" cy="35842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80846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1. OSTOROSOK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3" y="2097721"/>
            <a:ext cx="11169748" cy="4654771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/>
              </a:rPr>
              <a:t>Növényi ostorosok</a:t>
            </a:r>
            <a:r>
              <a:rPr lang="hu-HU" sz="2800" dirty="0">
                <a:solidFill>
                  <a:schemeClr val="bg1"/>
                </a:solidFill>
                <a:effectLst/>
              </a:rPr>
              <a:t>: zöldostoros (Euglena viridis) - fotoszintézisre képes;</a:t>
            </a:r>
          </a:p>
          <a:p>
            <a:r>
              <a:rPr lang="hu-HU" sz="2800" b="1" dirty="0">
                <a:solidFill>
                  <a:schemeClr val="bg1"/>
                </a:solidFill>
                <a:effectLst/>
              </a:rPr>
              <a:t>Állati ostorosok</a:t>
            </a:r>
            <a:r>
              <a:rPr lang="hu-HU" sz="2800" dirty="0">
                <a:solidFill>
                  <a:schemeClr val="bg1"/>
                </a:solidFill>
                <a:effectLst/>
              </a:rPr>
              <a:t>: Giardia lamblia,Trypanosoma,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Trichomonas vaginalis; 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Giardia lamblia </a:t>
            </a:r>
            <a:r>
              <a:rPr lang="hu-HU" sz="2800" dirty="0">
                <a:solidFill>
                  <a:schemeClr val="bg1"/>
                </a:solidFill>
                <a:effectLst/>
              </a:rPr>
              <a:t>(epeféreg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 </a:t>
            </a:r>
            <a:r>
              <a:rPr lang="hu-HU" sz="2800" dirty="0">
                <a:solidFill>
                  <a:schemeClr val="bg1"/>
                </a:solidFill>
                <a:effectLst/>
              </a:rPr>
              <a:t>vagy körteképű 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ostoros) a </a:t>
            </a:r>
            <a:r>
              <a:rPr lang="hu-HU" sz="2800" u="sng" dirty="0">
                <a:solidFill>
                  <a:schemeClr val="bg1"/>
                </a:solidFill>
                <a:effectLst/>
              </a:rPr>
              <a:t>giardiasis</a:t>
            </a:r>
            <a:r>
              <a:rPr lang="hu-HU" sz="2800" dirty="0">
                <a:solidFill>
                  <a:schemeClr val="bg1"/>
                </a:solidFill>
                <a:effectLst/>
              </a:rPr>
              <a:t> betegséget okozza, szájon át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jut be vízzel vagy táplálékkal. A víz klórozása nem 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pusztítja el, csak a víz felfőzése. Főleg gyermekeknél okoz tüneteket: hányás, fogyás, bűzös, zsíros széklet, fáradtság.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7990C-B302-440F-9DCF-0B47C83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975" y="2520924"/>
            <a:ext cx="4300025" cy="28681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18027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1. OSTOROSOK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2097721"/>
            <a:ext cx="11451101" cy="4654771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bg1"/>
                </a:solidFill>
                <a:effectLst/>
              </a:rPr>
              <a:t>Trypanosoma: gerincesek vérrendszerét támadják meg; 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Trypanosoma brucei gambiense</a:t>
            </a:r>
            <a:r>
              <a:rPr lang="hu-HU" sz="2800" dirty="0">
                <a:solidFill>
                  <a:schemeClr val="bg1"/>
                </a:solidFill>
                <a:effectLst/>
              </a:rPr>
              <a:t>: a cecelégy terjeszti, az ún. </a:t>
            </a:r>
            <a:r>
              <a:rPr lang="hu-HU" sz="2800" b="1" u="sng" dirty="0">
                <a:solidFill>
                  <a:schemeClr val="bg1"/>
                </a:solidFill>
                <a:effectLst/>
              </a:rPr>
              <a:t>afrikai álomkórt </a:t>
            </a:r>
            <a:r>
              <a:rPr lang="hu-HU" sz="2800" dirty="0">
                <a:solidFill>
                  <a:schemeClr val="bg1"/>
                </a:solidFill>
                <a:effectLst/>
              </a:rPr>
              <a:t>okozza. Vérben és agy-gerincvelői folyadékban él;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Naponta 25.000 új eset;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Napi 100 haláleset;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C806B-0AEA-4702-B05E-3EE8159B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848" y="3492150"/>
            <a:ext cx="4750191" cy="3365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550BE-4992-436E-AE21-D9D1E406DD55}"/>
              </a:ext>
            </a:extLst>
          </p:cNvPr>
          <p:cNvSpPr txBox="1"/>
          <p:nvPr/>
        </p:nvSpPr>
        <p:spPr>
          <a:xfrm>
            <a:off x="9083040" y="5396886"/>
            <a:ext cx="282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Trypanosomák a vörös vértestek között</a:t>
            </a: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E544B-9FA0-4162-ACF4-98EB490D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7594"/>
            <a:ext cx="3707720" cy="23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2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1. OSTOROSOK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4" y="1957044"/>
            <a:ext cx="11451101" cy="4654771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/>
              </a:rPr>
              <a:t>Trichomonas vaginalis</a:t>
            </a:r>
            <a:r>
              <a:rPr lang="hu-HU" sz="2800" dirty="0">
                <a:solidFill>
                  <a:schemeClr val="bg1"/>
                </a:solidFill>
                <a:effectLst/>
              </a:rPr>
              <a:t>: a </a:t>
            </a:r>
            <a:r>
              <a:rPr lang="hu-HU" sz="2800" b="1" u="sng" dirty="0">
                <a:solidFill>
                  <a:schemeClr val="bg1"/>
                </a:solidFill>
                <a:effectLst/>
              </a:rPr>
              <a:t>trichomoniázis</a:t>
            </a:r>
            <a:r>
              <a:rPr lang="hu-HU" sz="2800" dirty="0">
                <a:solidFill>
                  <a:schemeClr val="bg1"/>
                </a:solidFill>
                <a:effectLst/>
              </a:rPr>
              <a:t> a világ leggyakoribb nemi úton terjedő betegsége; hüvelyben, prosztatában, húgycsőben telepedik meg; férfiaknál tünetmentes lehet (esetleg égő, csípő érzés vizeléskor), nőknél habos, zöldes hüvelyfolyás, hüvelygyulladás, viszketés;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550BE-4992-436E-AE21-D9D1E406DD55}"/>
              </a:ext>
            </a:extLst>
          </p:cNvPr>
          <p:cNvSpPr txBox="1"/>
          <p:nvPr/>
        </p:nvSpPr>
        <p:spPr>
          <a:xfrm>
            <a:off x="2967990" y="4284429"/>
            <a:ext cx="2827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Trichomonas vaginalis fertőzés</a:t>
            </a: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10C55-DD29-4EE4-801E-6C7572C5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96" y="3516430"/>
            <a:ext cx="6396404" cy="3341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82002-3198-4376-988F-143C46A87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4964"/>
            <a:ext cx="3342922" cy="22297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3255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1. OSTOROSOK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763" y="2027382"/>
            <a:ext cx="11502301" cy="4654771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/>
              </a:rPr>
              <a:t>A zöldostoros </a:t>
            </a:r>
            <a:r>
              <a:rPr lang="hu-HU" sz="2800" dirty="0">
                <a:solidFill>
                  <a:schemeClr val="bg1"/>
                </a:solidFill>
                <a:effectLst/>
              </a:rPr>
              <a:t>(Euglena viridis): szabadon él, vizes környezetben;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Táplálkozása mixotróf (fényben fotoszintézis, sötétben heterotróf);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Törzsfejlődéstanilag fontos, mivel a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növény- és állatvilág közös ősének tartják</a:t>
            </a:r>
            <a:r>
              <a:rPr lang="hu-HU" sz="2800" dirty="0">
                <a:solidFill>
                  <a:schemeClr val="bg1"/>
                </a:solidFill>
                <a:effectLst/>
              </a:rPr>
              <a:t>;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9493D-8947-43C2-93B2-5CCB1FCD1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858" y="3565175"/>
            <a:ext cx="5067154" cy="329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731646-A895-4D70-910B-7BA50F03D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09" y="4224594"/>
            <a:ext cx="4839673" cy="2650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2270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EB04-8F28-42EE-91A7-57EA6114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2. SPÓRÁSOK (SPOROZOA)</a:t>
            </a:r>
            <a:endParaRPr lang="ro-R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BE83-8E64-42F7-9450-58466255E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2097721"/>
            <a:ext cx="11591778" cy="4654771"/>
          </a:xfrm>
        </p:spPr>
        <p:txBody>
          <a:bodyPr>
            <a:normAutofit/>
          </a:bodyPr>
          <a:lstStyle/>
          <a:p>
            <a:r>
              <a:rPr lang="hu-HU" sz="2800" dirty="0">
                <a:solidFill>
                  <a:schemeClr val="bg1"/>
                </a:solidFill>
                <a:effectLst/>
              </a:rPr>
              <a:t>Kizárólag élősködők;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Nincsenek külső helyváltoztató szerveik (a parazitizmus miatt);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Teljes sejtfelületen veszik fel a tápanyagokat;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Kedvezőtlen körülmények között betokozódnak;</a:t>
            </a:r>
          </a:p>
          <a:p>
            <a:r>
              <a:rPr lang="hu-HU" sz="2800" dirty="0">
                <a:solidFill>
                  <a:schemeClr val="bg1"/>
                </a:solidFill>
                <a:effectLst/>
              </a:rPr>
              <a:t>Pl. </a:t>
            </a:r>
            <a:r>
              <a:rPr lang="hu-HU" sz="2800" b="1" dirty="0">
                <a:solidFill>
                  <a:schemeClr val="bg1"/>
                </a:solidFill>
                <a:effectLst/>
              </a:rPr>
              <a:t>Toxoplazma gondii</a:t>
            </a:r>
            <a:r>
              <a:rPr lang="hu-HU" sz="2800" dirty="0">
                <a:solidFill>
                  <a:schemeClr val="bg1"/>
                </a:solidFill>
                <a:effectLst/>
              </a:rPr>
              <a:t>: terhes nőknél súlyos magzatkárosodást okoz, macskától kapja el az ember (</a:t>
            </a:r>
            <a:r>
              <a:rPr lang="hu-HU" sz="2800" b="1" u="sng" dirty="0">
                <a:solidFill>
                  <a:schemeClr val="bg1"/>
                </a:solidFill>
                <a:effectLst/>
              </a:rPr>
              <a:t>toxoplazmózis</a:t>
            </a:r>
            <a:r>
              <a:rPr lang="hu-HU" sz="2800" dirty="0">
                <a:solidFill>
                  <a:schemeClr val="bg1"/>
                </a:solidFill>
                <a:effectLst/>
              </a:rPr>
              <a:t>);</a:t>
            </a:r>
          </a:p>
          <a:p>
            <a:r>
              <a:rPr lang="hu-HU" sz="2800" b="1" dirty="0">
                <a:solidFill>
                  <a:schemeClr val="bg1"/>
                </a:solidFill>
                <a:effectLst/>
              </a:rPr>
              <a:t>Plasmodium malariae</a:t>
            </a:r>
            <a:r>
              <a:rPr lang="hu-HU" sz="2800" dirty="0">
                <a:solidFill>
                  <a:schemeClr val="bg1"/>
                </a:solidFill>
                <a:effectLst/>
              </a:rPr>
              <a:t>: </a:t>
            </a:r>
            <a:r>
              <a:rPr lang="hu-HU" sz="2800" b="1" u="sng" dirty="0">
                <a:solidFill>
                  <a:schemeClr val="bg1"/>
                </a:solidFill>
                <a:effectLst/>
              </a:rPr>
              <a:t>maláriát (mocsárláz) </a:t>
            </a:r>
            <a:r>
              <a:rPr lang="hu-HU" sz="2800" dirty="0">
                <a:solidFill>
                  <a:schemeClr val="bg1"/>
                </a:solidFill>
                <a:effectLst/>
              </a:rPr>
              <a:t>okoz, az 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Anopheles szúnyog terjeszti; a vörös vértestekbe jutnak, </a:t>
            </a:r>
          </a:p>
          <a:p>
            <a:pPr marL="0" indent="0">
              <a:buNone/>
            </a:pPr>
            <a:r>
              <a:rPr lang="hu-HU" sz="2800" dirty="0">
                <a:solidFill>
                  <a:schemeClr val="bg1"/>
                </a:solidFill>
                <a:effectLst/>
              </a:rPr>
              <a:t>azok szétesését okozzák; ismétlődő magas láz jellemzi;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518A5-04B5-4DBC-8220-A4429C9D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150" y="5423753"/>
            <a:ext cx="2808849" cy="1373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0625427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125</TotalTime>
  <Words>617</Words>
  <Application>Microsoft Office PowerPoint</Application>
  <PresentationFormat>Widescreen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Berlin</vt:lpstr>
      <vt:lpstr>A PROTISZTÁK ORSZÁGA</vt:lpstr>
      <vt:lpstr>A PROTISZTÁK ORSZÁGA</vt:lpstr>
      <vt:lpstr>A PROTISZTÁK ÁLTALÁNOS JELLEMZŐI</vt:lpstr>
      <vt:lpstr>I. A VÉGLÉNYEK</vt:lpstr>
      <vt:lpstr>1. OSTOROSOK</vt:lpstr>
      <vt:lpstr>1. OSTOROSOK</vt:lpstr>
      <vt:lpstr>1. OSTOROSOK</vt:lpstr>
      <vt:lpstr>1. OSTOROSOK</vt:lpstr>
      <vt:lpstr>2. SPÓRÁSOK (SPOROZOA)</vt:lpstr>
      <vt:lpstr>PowerPoint Presentation</vt:lpstr>
      <vt:lpstr>3. CSILLÓSOK</vt:lpstr>
      <vt:lpstr>PowerPoint Presentation</vt:lpstr>
      <vt:lpstr>4. GYÖKÉRLÁBÚAK (RHIZOPODA)</vt:lpstr>
      <vt:lpstr>PowerPoint Presentation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PROTISZTÁK ORSZÁGA</dc:title>
  <dc:creator>Imola Zagoni</dc:creator>
  <cp:lastModifiedBy>Imola Zagoni</cp:lastModifiedBy>
  <cp:revision>106</cp:revision>
  <dcterms:created xsi:type="dcterms:W3CDTF">2021-03-20T10:58:32Z</dcterms:created>
  <dcterms:modified xsi:type="dcterms:W3CDTF">2021-03-20T13:04:00Z</dcterms:modified>
</cp:coreProperties>
</file>