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1" r:id="rId13"/>
    <p:sldId id="270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6C6F19-97D5-4E64-B76E-17C01B552E0C}">
          <p14:sldIdLst>
            <p14:sldId id="256"/>
          </p14:sldIdLst>
        </p14:section>
        <p14:section name="Untitled Section" id="{45C6D4BD-0670-4429-AA16-C6E3A2EA32D0}">
          <p14:sldIdLst>
            <p14:sldId id="257"/>
            <p14:sldId id="259"/>
          </p14:sldIdLst>
        </p14:section>
        <p14:section name="Untitled Section" id="{872115D7-9557-45A7-8553-41BDAEC4E0CE}">
          <p14:sldIdLst>
            <p14:sldId id="258"/>
            <p14:sldId id="260"/>
            <p14:sldId id="261"/>
            <p14:sldId id="262"/>
            <p14:sldId id="263"/>
            <p14:sldId id="264"/>
            <p14:sldId id="265"/>
            <p14:sldId id="269"/>
            <p14:sldId id="271"/>
            <p14:sldId id="270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8101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2020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2074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62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7962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2157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4228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7051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4432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0300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7841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6986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4924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8926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0236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970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076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C927456-C9DF-4C0D-B411-77B3B30154C4}" type="datetimeFigureOut">
              <a:rPr lang="ro-RO" smtClean="0"/>
              <a:t>15.03.2021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3AD98-36E0-45AC-88BD-B2AB203891A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9142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93576E-1284-455E-BC80-0269B5F5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626" y="4812380"/>
            <a:ext cx="2685525" cy="861420"/>
          </a:xfrm>
        </p:spPr>
        <p:txBody>
          <a:bodyPr/>
          <a:lstStyle/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A17D6-EF34-4E1B-9EF4-36171CAA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5" y="0"/>
            <a:ext cx="10287001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DA726-92C8-40FF-88AB-E8E3B3113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849901"/>
            <a:ext cx="10287001" cy="2443980"/>
          </a:xfrm>
        </p:spPr>
        <p:txBody>
          <a:bodyPr/>
          <a:lstStyle/>
          <a:p>
            <a:pPr algn="ctr"/>
            <a:r>
              <a:rPr lang="hu-HU" b="1" dirty="0"/>
              <a:t>PROKARIÓTÁK ORSZÁGA</a:t>
            </a:r>
            <a:endParaRPr lang="ro-RO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93CC54-1D72-4017-A11A-49F8A80DC326}"/>
              </a:ext>
            </a:extLst>
          </p:cNvPr>
          <p:cNvSpPr txBox="1">
            <a:spLocks/>
          </p:cNvSpPr>
          <p:nvPr/>
        </p:nvSpPr>
        <p:spPr>
          <a:xfrm>
            <a:off x="2418703" y="5221064"/>
            <a:ext cx="268552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ro-R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A4FDC-8B85-403D-8B9B-4F5596847360}"/>
              </a:ext>
            </a:extLst>
          </p:cNvPr>
          <p:cNvSpPr txBox="1"/>
          <p:nvPr/>
        </p:nvSpPr>
        <p:spPr>
          <a:xfrm>
            <a:off x="9326880" y="6082484"/>
            <a:ext cx="222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ZÁGONI IMOLA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2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F8A3A-A957-4350-9BCB-58A99749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4" y="168812"/>
            <a:ext cx="6937131" cy="3567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4E7F2-6A1D-4310-A56F-AF6F0979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34" y="342219"/>
            <a:ext cx="4490566" cy="28361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05693-D846-49D1-9071-925AC48FC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52" y="3022104"/>
            <a:ext cx="3668076" cy="3835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C9D29-99B0-4FAA-A746-59D2CE6D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05" y="3530991"/>
            <a:ext cx="3327009" cy="3327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146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6EEC-1AB9-4F81-B7E7-B51BEC46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HASZNOS BAKTÉRIUMOK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EC11E-651E-4C39-A12B-A6D7BB4B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93" y="1331260"/>
            <a:ext cx="10609022" cy="5252420"/>
          </a:xfrm>
        </p:spPr>
        <p:txBody>
          <a:bodyPr>
            <a:normAutofit/>
          </a:bodyPr>
          <a:lstStyle/>
          <a:p>
            <a:r>
              <a:rPr lang="hu-HU" dirty="0"/>
              <a:t>A vírusokkal ellentétben a baktériumok egy része </a:t>
            </a:r>
            <a:r>
              <a:rPr lang="hu-HU" b="1" dirty="0"/>
              <a:t>hasznos</a:t>
            </a:r>
            <a:r>
              <a:rPr lang="hu-HU" dirty="0"/>
              <a:t> az ember számára;</a:t>
            </a:r>
          </a:p>
          <a:p>
            <a:r>
              <a:rPr lang="ro-RO" b="1" dirty="0"/>
              <a:t>A bélflóra jótékony baktériumai</a:t>
            </a:r>
            <a:r>
              <a:rPr lang="ro-RO" dirty="0"/>
              <a:t>: segítik a gazdaszervezet működését; probiotikus baktériumoknak nevezzük; Bifidobacterium, Lactobacillus stb.</a:t>
            </a:r>
          </a:p>
          <a:p>
            <a:r>
              <a:rPr lang="ro-RO" b="1" dirty="0"/>
              <a:t>B és K vitaminokat termelnek </a:t>
            </a:r>
            <a:r>
              <a:rPr lang="ro-RO" dirty="0"/>
              <a:t>a vastagbélben; </a:t>
            </a:r>
          </a:p>
          <a:p>
            <a:r>
              <a:rPr lang="ro-RO" b="1" dirty="0"/>
              <a:t>Nitrogénkötő baktériumok </a:t>
            </a:r>
            <a:r>
              <a:rPr lang="ro-RO" dirty="0"/>
              <a:t>a hüvelyes növények gyökerein: gyökérgümők (szimbiózis); megkötik a levegő nitrogénjét, a növények számára felvehetővé teszik; </a:t>
            </a:r>
          </a:p>
          <a:p>
            <a:r>
              <a:rPr lang="ro-RO" b="1" dirty="0"/>
              <a:t>Biotechnológiában</a:t>
            </a:r>
            <a:r>
              <a:rPr lang="ro-RO" dirty="0"/>
              <a:t> is használják: inzulin, interferon stb. termeltetése; </a:t>
            </a:r>
          </a:p>
          <a:p>
            <a:r>
              <a:rPr lang="ro-RO" b="1" dirty="0"/>
              <a:t>Lebontó (szaprofita) baktériumok a talajban </a:t>
            </a:r>
            <a:r>
              <a:rPr lang="ro-RO" dirty="0"/>
              <a:t>(lebontják a holt szerves anyagot, a növények számára visszapótolják a talajba az ásványi sókat); </a:t>
            </a:r>
          </a:p>
          <a:p>
            <a:r>
              <a:rPr lang="ro-RO" b="1" dirty="0"/>
              <a:t>Tejfeldolgozó ipar</a:t>
            </a:r>
            <a:r>
              <a:rPr lang="ro-RO" dirty="0"/>
              <a:t>: joghurt készítés; </a:t>
            </a:r>
          </a:p>
          <a:p>
            <a:r>
              <a:rPr lang="ro-RO" b="1" dirty="0"/>
              <a:t>Biogáztermelő baktériumok</a:t>
            </a:r>
            <a:r>
              <a:rPr lang="ro-RO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96162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4C87E-C3EA-472C-BC2E-B9DD68B3D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53250"/>
            <a:ext cx="12089658" cy="68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9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E71F-7F72-401A-B41E-EB0108EE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81" y="421459"/>
            <a:ext cx="9404723" cy="1400530"/>
          </a:xfrm>
        </p:spPr>
        <p:txBody>
          <a:bodyPr/>
          <a:lstStyle/>
          <a:p>
            <a:pPr algn="ctr"/>
            <a:r>
              <a:rPr lang="hu-HU" b="1" dirty="0"/>
              <a:t>HASZNOS BAKTÉRIUMOK</a:t>
            </a:r>
            <a:endParaRPr lang="ro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A25CA-015D-48DA-AF77-08C9BEBD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6" y="1121724"/>
            <a:ext cx="6321691" cy="3094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01363-9A82-48C4-ABA1-738772DD8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772" y="3429000"/>
            <a:ext cx="5705672" cy="31987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C11B3-63F5-47A1-A156-9EEC3C33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328" y="253862"/>
            <a:ext cx="4181672" cy="3136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42DBD-2A02-45FF-A899-74ECCF16A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839" y="4360985"/>
            <a:ext cx="4443506" cy="2497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369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5FCD-C878-46AB-9C7B-7E1B1E39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806184" cy="1400530"/>
          </a:xfrm>
        </p:spPr>
        <p:txBody>
          <a:bodyPr/>
          <a:lstStyle/>
          <a:p>
            <a:pPr algn="ctr"/>
            <a:r>
              <a:rPr lang="hu-HU" b="1" dirty="0"/>
              <a:t>A KÉKBAKTÉRIUMOK vagy KÉKESZÖLD MOSZATOK (CYANOBACTERIA)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6545D-0969-4E43-B87D-2C907780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2052918"/>
            <a:ext cx="11128547" cy="4195481"/>
          </a:xfrm>
        </p:spPr>
        <p:txBody>
          <a:bodyPr>
            <a:normAutofit/>
          </a:bodyPr>
          <a:lstStyle/>
          <a:p>
            <a:r>
              <a:rPr lang="hu-HU" sz="2400" dirty="0"/>
              <a:t>Egysejtűek, magányosak vagy telepesek;</a:t>
            </a:r>
          </a:p>
          <a:p>
            <a:r>
              <a:rPr lang="hu-HU" sz="2400" b="1" dirty="0"/>
              <a:t>Táplálkozásuk</a:t>
            </a:r>
            <a:r>
              <a:rPr lang="hu-HU" sz="2400" dirty="0"/>
              <a:t> autotróf (fotoszintézissel), néha mixotróf; </a:t>
            </a:r>
          </a:p>
          <a:p>
            <a:r>
              <a:rPr lang="hu-HU" sz="2400" dirty="0"/>
              <a:t>Kezdetleges kloroplasztiszokkal rendelkeznek;</a:t>
            </a:r>
          </a:p>
          <a:p>
            <a:r>
              <a:rPr lang="ro-RO" sz="2400" dirty="0"/>
              <a:t>Nincsenek csillóik, sem ostoruk;</a:t>
            </a:r>
          </a:p>
          <a:p>
            <a:r>
              <a:rPr lang="ro-RO" sz="2400" dirty="0"/>
              <a:t>Édesvizekben élnek; néha túlzottan elszaporodva „vízvirágzást” okoznak; megkötik a víz nitrogénjét; </a:t>
            </a:r>
          </a:p>
          <a:p>
            <a:r>
              <a:rPr lang="ro-RO" sz="2400" dirty="0"/>
              <a:t>Gombákkal szimbiózisban zuzmókat hoznak létre; </a:t>
            </a:r>
          </a:p>
          <a:p>
            <a:r>
              <a:rPr lang="ro-RO" sz="2400" dirty="0"/>
              <a:t>Képviselők: Nostoc communae, Mycrocystis. </a:t>
            </a:r>
          </a:p>
        </p:txBody>
      </p:sp>
    </p:spTree>
    <p:extLst>
      <p:ext uri="{BB962C8B-B14F-4D97-AF65-F5344CB8AC3E}">
        <p14:creationId xmlns:p14="http://schemas.microsoft.com/office/powerpoint/2010/main" val="4028713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2B0D-FC2A-407E-B925-C30C3175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93643" cy="1400530"/>
          </a:xfrm>
        </p:spPr>
        <p:txBody>
          <a:bodyPr/>
          <a:lstStyle/>
          <a:p>
            <a:pPr algn="ctr"/>
            <a:r>
              <a:rPr lang="hu-HU" b="1" dirty="0"/>
              <a:t>A KÉKBAKTÉRIUMOK (CYANOBACTERIA)</a:t>
            </a:r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B14F9-26E2-4AC5-85E6-CDAF0319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84" y="1853248"/>
            <a:ext cx="4864295" cy="27361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00E75-2D3D-4D74-ABF0-6F96410E6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48" y="100583"/>
            <a:ext cx="4216352" cy="4391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91D52-1CE7-4969-AB78-5A3E350A4717}"/>
              </a:ext>
            </a:extLst>
          </p:cNvPr>
          <p:cNvSpPr txBox="1"/>
          <p:nvPr/>
        </p:nvSpPr>
        <p:spPr>
          <a:xfrm>
            <a:off x="4090443" y="5989944"/>
            <a:ext cx="257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Mycrocystis</a:t>
            </a:r>
            <a:endParaRPr lang="ro-RO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1A44C-6DCC-4775-B361-B7505A992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4737"/>
            <a:ext cx="4048125" cy="32432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C47CD-8339-4380-BDF6-B5E705707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67" y="2071051"/>
            <a:ext cx="2700762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F6CB4-A191-4EA4-A257-E88A2E803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842" y="4057119"/>
            <a:ext cx="2927405" cy="2800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5965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F1BFC-CFEE-43C9-BD4E-EDC84B40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4" y="0"/>
            <a:ext cx="9759292" cy="6794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26506-3EE1-4D09-99AF-C246C436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34" y="2171698"/>
            <a:ext cx="9582007" cy="1556239"/>
          </a:xfrm>
        </p:spPr>
        <p:txBody>
          <a:bodyPr/>
          <a:lstStyle/>
          <a:p>
            <a:pPr algn="ctr"/>
            <a:r>
              <a:rPr lang="hu-HU" sz="5400" b="1" dirty="0"/>
              <a:t>KÖSZÖNÖM A FIGYELMET!</a:t>
            </a:r>
            <a:endParaRPr lang="ro-RO" sz="5400" b="1" dirty="0"/>
          </a:p>
        </p:txBody>
      </p:sp>
    </p:spTree>
    <p:extLst>
      <p:ext uri="{BB962C8B-B14F-4D97-AF65-F5344CB8AC3E}">
        <p14:creationId xmlns:p14="http://schemas.microsoft.com/office/powerpoint/2010/main" val="138641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9D87-6D46-43C5-B606-C0E2A118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PROKARIÓTÁK VAGY MONERÁK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C535-61B7-4E84-9606-6D431842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659989"/>
            <a:ext cx="11030074" cy="1400530"/>
          </a:xfrm>
        </p:spPr>
        <p:txBody>
          <a:bodyPr>
            <a:normAutofit fontScale="92500"/>
          </a:bodyPr>
          <a:lstStyle/>
          <a:p>
            <a:r>
              <a:rPr lang="hu-HU" sz="2400" dirty="0"/>
              <a:t>A Prokarióták vagy másnéven Monerák országába tartoznak a </a:t>
            </a:r>
            <a:r>
              <a:rPr lang="hu-HU" sz="2400" b="1" u="sng" dirty="0"/>
              <a:t>prokarióta szervezetek</a:t>
            </a:r>
            <a:r>
              <a:rPr lang="hu-HU" sz="2400" dirty="0"/>
              <a:t>;</a:t>
            </a:r>
          </a:p>
          <a:p>
            <a:r>
              <a:rPr lang="hu-HU" sz="2400" dirty="0"/>
              <a:t>Ide tartoznak a </a:t>
            </a:r>
            <a:r>
              <a:rPr lang="hu-HU" sz="2400" b="1" dirty="0"/>
              <a:t>BAKTÉRIUMOK és KÉKBAKTÉRIUMOK (KÉKESZÖLD MOSZATOK);</a:t>
            </a:r>
            <a:endParaRPr lang="ro-RO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5E4A2-E667-4FF0-8BDC-C0E95D82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22" y="3060518"/>
            <a:ext cx="5856556" cy="37230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279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9D87-6D46-43C5-B606-C0E2A118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07271"/>
          </a:xfrm>
        </p:spPr>
        <p:txBody>
          <a:bodyPr/>
          <a:lstStyle/>
          <a:p>
            <a:pPr algn="ctr"/>
            <a:r>
              <a:rPr lang="hu-HU" b="1" dirty="0"/>
              <a:t>PROKARIÓTÁK VAGY MONERÁK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C535-61B7-4E84-9606-6D431842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336431"/>
            <a:ext cx="11030074" cy="520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u="sng" dirty="0"/>
              <a:t>A PROKARIÓTÁK</a:t>
            </a:r>
            <a:r>
              <a:rPr lang="en-GB" sz="2800" b="1" u="sng" dirty="0"/>
              <a:t>/</a:t>
            </a:r>
            <a:r>
              <a:rPr lang="hu-HU" sz="2800" b="1" u="sng" dirty="0"/>
              <a:t>MONERÁK ÁLTALÁNOS JELLEMZŐI:</a:t>
            </a:r>
          </a:p>
          <a:p>
            <a:r>
              <a:rPr lang="hu-HU" sz="2800" dirty="0"/>
              <a:t>Egysejtűek, mikroszkopikusak;</a:t>
            </a:r>
          </a:p>
          <a:p>
            <a:r>
              <a:rPr lang="hu-HU" sz="2800" b="1" u="sng" dirty="0"/>
              <a:t>A sejtek típusa</a:t>
            </a:r>
            <a:r>
              <a:rPr lang="hu-HU" sz="2800" dirty="0"/>
              <a:t>: prokarióta sejttípus;</a:t>
            </a:r>
          </a:p>
          <a:p>
            <a:r>
              <a:rPr lang="hu-HU" sz="2800" dirty="0"/>
              <a:t>Van sejtfaluk, sejthártyájuk, citoplazmájuk;</a:t>
            </a:r>
          </a:p>
          <a:p>
            <a:r>
              <a:rPr lang="hu-HU" sz="2800" dirty="0"/>
              <a:t>Genetikai anyaguk szabadon a citoplazmában (nincs sejtmaghártya);</a:t>
            </a:r>
          </a:p>
          <a:p>
            <a:r>
              <a:rPr lang="hu-HU" sz="2800" dirty="0"/>
              <a:t>Lehetnek mozgásszerveik (csillók, ostorok);</a:t>
            </a:r>
          </a:p>
          <a:p>
            <a:r>
              <a:rPr lang="hu-HU" sz="2800" b="1" u="sng" dirty="0"/>
              <a:t>Táplálkozásuk</a:t>
            </a:r>
            <a:r>
              <a:rPr lang="hu-HU" sz="2800" dirty="0"/>
              <a:t>: autotróf vagy heterotróf;</a:t>
            </a:r>
          </a:p>
          <a:p>
            <a:r>
              <a:rPr lang="hu-HU" sz="2800" b="1" u="sng" dirty="0"/>
              <a:t>Szaporodásuk</a:t>
            </a:r>
            <a:r>
              <a:rPr lang="hu-HU" sz="2800" dirty="0"/>
              <a:t>: közvetlen sejtosztódás (amitózis);</a:t>
            </a:r>
          </a:p>
          <a:p>
            <a:endParaRPr lang="hu-HU" sz="2800" dirty="0"/>
          </a:p>
          <a:p>
            <a:endParaRPr lang="ro-RO" sz="2400" b="1" u="sng" dirty="0"/>
          </a:p>
        </p:txBody>
      </p:sp>
    </p:spTree>
    <p:extLst>
      <p:ext uri="{BB962C8B-B14F-4D97-AF65-F5344CB8AC3E}">
        <p14:creationId xmlns:p14="http://schemas.microsoft.com/office/powerpoint/2010/main" val="57078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9D87-6D46-43C5-B606-C0E2A118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01" y="319073"/>
            <a:ext cx="9404723" cy="120727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BAKTÉRIUMOK</a:t>
            </a:r>
            <a:r>
              <a:rPr lang="en-GB" b="1" dirty="0"/>
              <a:t> (BACTERIA)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C535-61B7-4E84-9606-6D431842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58" y="1280160"/>
            <a:ext cx="6725359" cy="3516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u="sng" dirty="0"/>
              <a:t>ÁLTALÁNOS JELLEMZŐ</a:t>
            </a:r>
            <a:r>
              <a:rPr lang="en-GB" sz="2400" b="1" u="sng" dirty="0"/>
              <a:t>I</a:t>
            </a:r>
            <a:r>
              <a:rPr lang="hu-HU" sz="2400" b="1" u="sng" dirty="0"/>
              <a:t>K</a:t>
            </a:r>
            <a:r>
              <a:rPr lang="hu-HU" sz="2400" b="1" dirty="0"/>
              <a:t>:</a:t>
            </a:r>
            <a:endParaRPr lang="en-GB" sz="24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 err="1"/>
              <a:t>Egysejt</a:t>
            </a:r>
            <a:r>
              <a:rPr lang="hu-HU" sz="2400" dirty="0"/>
              <a:t>ű telepes, néha fonalas szerkezet;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dirty="0"/>
              <a:t>Alakjuk</a:t>
            </a:r>
            <a:r>
              <a:rPr lang="hu-HU" sz="2400" dirty="0"/>
              <a:t> változatos: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dirty="0"/>
              <a:t>Gömb alak (coccus);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dirty="0"/>
              <a:t>Pálcika alak (bacillus);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dirty="0"/>
              <a:t> Spirális (spirillum, spirochaeta);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dirty="0"/>
              <a:t>Görbe, kifli vagy vesssző alak (vibrio);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hu-HU" sz="2400" dirty="0"/>
          </a:p>
          <a:p>
            <a:endParaRPr lang="ro-RO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0BBB9-3FD5-40DD-9BDF-F921EA3E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321" y="2377440"/>
            <a:ext cx="5970679" cy="4478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010FE-B220-47E6-9362-D648D49C1277}"/>
              </a:ext>
            </a:extLst>
          </p:cNvPr>
          <p:cNvSpPr txBox="1"/>
          <p:nvPr/>
        </p:nvSpPr>
        <p:spPr>
          <a:xfrm>
            <a:off x="253217" y="4951828"/>
            <a:ext cx="555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DIPLOCOCCUS (két gömb), STREPTOCOCCUS (lánc), STAPHILOCOCCUS (szőlőfürt)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769804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9D87-6D46-43C5-B606-C0E2A118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35" y="354244"/>
            <a:ext cx="9404723" cy="120727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BAKTÉRIUMOK</a:t>
            </a:r>
            <a:r>
              <a:rPr lang="en-GB" b="1" dirty="0"/>
              <a:t> </a:t>
            </a:r>
            <a:r>
              <a:rPr lang="hu-HU" b="1" dirty="0"/>
              <a:t>SZERKEZETE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C535-61B7-4E84-9606-6D431842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58" y="1280160"/>
            <a:ext cx="6725359" cy="35169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2400" dirty="0"/>
          </a:p>
          <a:p>
            <a:endParaRPr lang="ro-RO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9DB75-8AF9-46EB-A8F4-B713CE5E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62" y="1056352"/>
            <a:ext cx="7140488" cy="58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69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9552-CD7D-41CA-87BD-672898A7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8650"/>
            <a:ext cx="9404723" cy="84151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BAKTÉRIUMOK</a:t>
            </a:r>
            <a:r>
              <a:rPr lang="en-GB" b="1" dirty="0"/>
              <a:t> </a:t>
            </a:r>
            <a:r>
              <a:rPr lang="hu-HU" b="1" dirty="0"/>
              <a:t>SZERKEZETE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07A3-6C4F-4AAD-8EA7-1CCF6BF20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80160"/>
            <a:ext cx="10804991" cy="5247249"/>
          </a:xfrm>
        </p:spPr>
        <p:txBody>
          <a:bodyPr>
            <a:normAutofit/>
          </a:bodyPr>
          <a:lstStyle/>
          <a:p>
            <a:r>
              <a:rPr lang="hu-HU" sz="2400" dirty="0"/>
              <a:t>A prokariótáknál tanult sejtszerkezettel rendelkeznek;</a:t>
            </a:r>
          </a:p>
          <a:p>
            <a:r>
              <a:rPr lang="hu-HU" sz="2400" dirty="0"/>
              <a:t>Merev, ellenálló </a:t>
            </a:r>
            <a:r>
              <a:rPr lang="hu-HU" sz="2400" b="1" dirty="0"/>
              <a:t>sejtfal</a:t>
            </a:r>
            <a:r>
              <a:rPr lang="hu-HU" sz="2400" dirty="0"/>
              <a:t>, kívül nyálkás tokkal (glikokálix): a sejtfal megszabja a sejt alakját és védi azt; </a:t>
            </a:r>
          </a:p>
          <a:p>
            <a:r>
              <a:rPr lang="hu-HU" sz="2400" dirty="0"/>
              <a:t>Sejthártya: a citoplazmát határolja, szorosan tapad a sejtfalra (belülről); folyékony mozaik modell szerkezet (kettős foszfolipid réteg, fehérjékkel); hajlékony, féligáteresztő;</a:t>
            </a:r>
          </a:p>
          <a:p>
            <a:r>
              <a:rPr lang="hu-HU" sz="2400" dirty="0"/>
              <a:t>Csillók, ostorok: a baktériumok mozgásszervei;</a:t>
            </a:r>
          </a:p>
          <a:p>
            <a:r>
              <a:rPr lang="hu-HU" sz="2400" dirty="0"/>
              <a:t>Citoplazma: riboszómákat tartalmaz és genetikai anyagot (nukleoid);</a:t>
            </a:r>
          </a:p>
          <a:p>
            <a:r>
              <a:rPr lang="hu-HU" sz="2400" dirty="0"/>
              <a:t>A nukleoid a bakteriális kromoszóma (gyűrű alakú, kétszálas DNS);</a:t>
            </a:r>
          </a:p>
          <a:p>
            <a:r>
              <a:rPr lang="hu-HU" sz="2400" dirty="0"/>
              <a:t>Plazmidok: járulékos genetikai anyag (kétláncú DNS, a baktérium kromoszóma ellenőrzése alatt áll, génsebészetben vektorként használják). </a:t>
            </a:r>
          </a:p>
          <a:p>
            <a:endParaRPr lang="hu-HU" sz="2400" dirty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2912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9552-CD7D-41CA-87BD-672898A7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8650"/>
            <a:ext cx="9404723" cy="84151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BAKTÉRIUMOK</a:t>
            </a:r>
            <a:r>
              <a:rPr lang="en-GB" b="1" dirty="0"/>
              <a:t> </a:t>
            </a:r>
            <a:r>
              <a:rPr lang="hu-HU" b="1" dirty="0"/>
              <a:t>CSOPORTJAI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07A3-6C4F-4AAD-8EA7-1CCF6BF20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80160"/>
            <a:ext cx="11128547" cy="3080825"/>
          </a:xfrm>
        </p:spPr>
        <p:txBody>
          <a:bodyPr>
            <a:normAutofit fontScale="92500"/>
          </a:bodyPr>
          <a:lstStyle/>
          <a:p>
            <a:r>
              <a:rPr lang="hu-HU" sz="2400" dirty="0"/>
              <a:t>A baktériumok két alcsoportra oszthatók:</a:t>
            </a:r>
          </a:p>
          <a:p>
            <a:pPr marL="457200" indent="-457200">
              <a:buAutoNum type="arabicPeriod"/>
            </a:pPr>
            <a:r>
              <a:rPr lang="hu-HU" sz="2400" b="1" dirty="0"/>
              <a:t>EUBAKTÉRIUMOK</a:t>
            </a:r>
            <a:r>
              <a:rPr lang="hu-HU" sz="2400" dirty="0"/>
              <a:t> – valódi baktériumok, prokarióta sejtszerkezettel;</a:t>
            </a:r>
          </a:p>
          <a:p>
            <a:pPr marL="457200" indent="-457200">
              <a:buAutoNum type="arabicPeriod"/>
            </a:pPr>
            <a:r>
              <a:rPr lang="hu-HU" sz="2400" b="1" dirty="0"/>
              <a:t>ARCHEBAKTÉRIUMOK</a:t>
            </a:r>
            <a:r>
              <a:rPr lang="hu-HU" sz="2400" dirty="0"/>
              <a:t> – ősbaktériumok, atípusos sejtszerkezetű és működésű, ma is élő ősi baktériumcsoport;</a:t>
            </a:r>
          </a:p>
          <a:p>
            <a:pPr>
              <a:buFontTx/>
              <a:buChar char="-"/>
            </a:pPr>
            <a:r>
              <a:rPr lang="hu-HU" sz="2400" dirty="0"/>
              <a:t>Egyesek extrém körülmények között élnek (sós</a:t>
            </a:r>
            <a:r>
              <a:rPr lang="en-GB" sz="2400" dirty="0"/>
              <a:t>/</a:t>
            </a:r>
            <a:r>
              <a:rPr lang="hu-HU" sz="2400" dirty="0"/>
              <a:t>savas</a:t>
            </a:r>
            <a:r>
              <a:rPr lang="en-GB" sz="2400" dirty="0"/>
              <a:t>/</a:t>
            </a:r>
            <a:r>
              <a:rPr lang="hu-HU" sz="2400" dirty="0"/>
              <a:t>termál</a:t>
            </a:r>
            <a:r>
              <a:rPr lang="en-GB" sz="2400" dirty="0"/>
              <a:t>/</a:t>
            </a:r>
            <a:r>
              <a:rPr lang="hu-HU" sz="2400" dirty="0"/>
              <a:t>metántartalmú közegben), de más környezetben és bélflórában is megtalálták;</a:t>
            </a:r>
          </a:p>
          <a:p>
            <a:pPr>
              <a:buFontTx/>
              <a:buChar char="-"/>
            </a:pPr>
            <a:r>
              <a:rPr lang="hu-HU" sz="2400" dirty="0"/>
              <a:t>Egyes jellegzetességeik az eukariótákhoz közelítik őket;</a:t>
            </a:r>
          </a:p>
          <a:p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CC4F8-91C4-4531-AB3B-6AA0B20B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77" y="3839752"/>
            <a:ext cx="3293599" cy="2952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2E55C-D10C-4A11-B47B-52947515BA04}"/>
              </a:ext>
            </a:extLst>
          </p:cNvPr>
          <p:cNvSpPr txBox="1"/>
          <p:nvPr/>
        </p:nvSpPr>
        <p:spPr>
          <a:xfrm>
            <a:off x="6471138" y="4994031"/>
            <a:ext cx="189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Archeák</a:t>
            </a:r>
            <a:endParaRPr lang="ro-RO" sz="2800" b="1" dirty="0"/>
          </a:p>
        </p:txBody>
      </p:sp>
    </p:spTree>
    <p:extLst>
      <p:ext uri="{BB962C8B-B14F-4D97-AF65-F5344CB8AC3E}">
        <p14:creationId xmlns:p14="http://schemas.microsoft.com/office/powerpoint/2010/main" val="4690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9552-CD7D-41CA-87BD-672898A7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8650"/>
            <a:ext cx="9404723" cy="84151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BAKTÉRIUMOK</a:t>
            </a:r>
            <a:r>
              <a:rPr lang="en-GB" b="1" dirty="0"/>
              <a:t> </a:t>
            </a:r>
            <a:r>
              <a:rPr lang="hu-HU" b="1" dirty="0"/>
              <a:t>ÉLETMÓDJA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07A3-6C4F-4AAD-8EA7-1CCF6BF20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80160"/>
            <a:ext cx="11128547" cy="5139189"/>
          </a:xfrm>
        </p:spPr>
        <p:txBody>
          <a:bodyPr>
            <a:normAutofit/>
          </a:bodyPr>
          <a:lstStyle/>
          <a:p>
            <a:r>
              <a:rPr lang="hu-HU" sz="2400" dirty="0"/>
              <a:t>A baktériumok élhetnek szabadon vagy lehetnek paraziták is, betegségeket okozva a gazdaszervezetnek.</a:t>
            </a:r>
          </a:p>
          <a:p>
            <a:r>
              <a:rPr lang="hu-HU" sz="2400" dirty="0"/>
              <a:t>Bakteriális betegségek: tuberkulózis (TBC), skarlát, pestis, diftéria, tüdőgyulladás, tetánusz, tífusz, kolera, szamárköhögés, lepra;</a:t>
            </a:r>
          </a:p>
          <a:p>
            <a:r>
              <a:rPr lang="hu-HU" sz="2400" dirty="0"/>
              <a:t>A bakteriális fertőzések képezték a múltban az egyik fő halálozási okot;</a:t>
            </a:r>
          </a:p>
          <a:p>
            <a:r>
              <a:rPr lang="hu-HU" sz="2400" dirty="0"/>
              <a:t>Az </a:t>
            </a:r>
            <a:r>
              <a:rPr lang="hu-HU" sz="2400" b="1" dirty="0"/>
              <a:t>antibiotikumok</a:t>
            </a:r>
            <a:r>
              <a:rPr lang="hu-HU" sz="2400" dirty="0"/>
              <a:t> felfedezése óta (XX. század) a bakteriális fertőzések gyógyíthatók; </a:t>
            </a:r>
          </a:p>
          <a:p>
            <a:r>
              <a:rPr lang="ro-RO" sz="2400" dirty="0"/>
              <a:t>A jelen gyógyászatának egyik kihívását az </a:t>
            </a:r>
            <a:r>
              <a:rPr lang="ro-RO" sz="2400" b="1" dirty="0"/>
              <a:t>antibiotikum – rezisztens baktériumtörzsek</a:t>
            </a:r>
            <a:r>
              <a:rPr lang="ro-RO" sz="2400" dirty="0"/>
              <a:t> megjelenése jelenti; </a:t>
            </a:r>
          </a:p>
          <a:p>
            <a:r>
              <a:rPr lang="ro-RO" sz="2400" b="1" dirty="0"/>
              <a:t>Védekezés</a:t>
            </a:r>
            <a:r>
              <a:rPr lang="ro-RO" sz="2400" dirty="0"/>
              <a:t>: egyes bakteriális betegségek ellen létezik </a:t>
            </a:r>
            <a:r>
              <a:rPr lang="ro-RO" sz="2400" b="1" dirty="0"/>
              <a:t>védőoltás</a:t>
            </a:r>
            <a:r>
              <a:rPr lang="ro-RO" sz="2400" dirty="0"/>
              <a:t>: TBC, tetánusz, diftéria, szamárköhögés;</a:t>
            </a:r>
          </a:p>
        </p:txBody>
      </p:sp>
    </p:spTree>
    <p:extLst>
      <p:ext uri="{BB962C8B-B14F-4D97-AF65-F5344CB8AC3E}">
        <p14:creationId xmlns:p14="http://schemas.microsoft.com/office/powerpoint/2010/main" val="387550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9552-CD7D-41CA-87BD-672898A7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38650"/>
            <a:ext cx="9404723" cy="841510"/>
          </a:xfrm>
        </p:spPr>
        <p:txBody>
          <a:bodyPr/>
          <a:lstStyle/>
          <a:p>
            <a:pPr algn="ctr"/>
            <a:r>
              <a:rPr lang="en-GB" b="1" dirty="0"/>
              <a:t>A </a:t>
            </a:r>
            <a:r>
              <a:rPr lang="hu-HU" b="1" dirty="0"/>
              <a:t>BAKTERIÁLIS BETEGSÉGEK</a:t>
            </a:r>
            <a:endParaRPr lang="ro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07A3-6C4F-4AAD-8EA7-1CCF6BF20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9" y="1280160"/>
            <a:ext cx="11521440" cy="5139189"/>
          </a:xfrm>
        </p:spPr>
        <p:txBody>
          <a:bodyPr>
            <a:normAutofit fontScale="92500" lnSpcReduction="10000"/>
          </a:bodyPr>
          <a:lstStyle/>
          <a:p>
            <a:r>
              <a:rPr lang="hu-HU" sz="2400" b="1" dirty="0"/>
              <a:t>SZAMÁRKÖHÖGÉS</a:t>
            </a:r>
            <a:r>
              <a:rPr lang="hu-HU" sz="2400" dirty="0"/>
              <a:t>: Bordetella pertussis, ma már a gyerekeket oltják ellene; mint a gyerekkori betegségek többségénél, ez is felnőttkorban súlyosabb lefolyású;</a:t>
            </a:r>
          </a:p>
          <a:p>
            <a:r>
              <a:rPr lang="hu-HU" sz="2400" b="1" dirty="0"/>
              <a:t>TETÁNUSZ</a:t>
            </a:r>
            <a:r>
              <a:rPr lang="hu-HU" sz="2400" dirty="0"/>
              <a:t>: Clostridium tetani által termelt neurotoxin okozza a tetánuszt; a talajban és állatok belében él, sérüléssel kerülhet be; </a:t>
            </a:r>
          </a:p>
          <a:p>
            <a:r>
              <a:rPr lang="hu-HU" sz="2400" b="1" dirty="0"/>
              <a:t>TBC</a:t>
            </a:r>
            <a:r>
              <a:rPr lang="en-US" sz="2400" b="1" dirty="0"/>
              <a:t>/</a:t>
            </a:r>
            <a:r>
              <a:rPr lang="hu-HU" sz="2400" b="1" dirty="0"/>
              <a:t>GÜMŐKÓR</a:t>
            </a:r>
            <a:r>
              <a:rPr lang="hu-HU" sz="2400" dirty="0"/>
              <a:t>: Mycobacterium tuberculosis, a rossz körülmények között élőket érinti inkább, fejlett országokban eltűnőben van, BCG vakcinával megelőzhető, antibiotikummal jól kezelhető, de sokáig tart kikezelni; </a:t>
            </a:r>
          </a:p>
          <a:p>
            <a:r>
              <a:rPr lang="hu-HU" sz="2400" b="1" dirty="0"/>
              <a:t>SKARLÁT</a:t>
            </a:r>
            <a:r>
              <a:rPr lang="en-US" sz="2400" b="1" dirty="0"/>
              <a:t>/</a:t>
            </a:r>
            <a:r>
              <a:rPr lang="hu-HU" sz="2400" b="1" dirty="0"/>
              <a:t>VÖRHENY</a:t>
            </a:r>
            <a:r>
              <a:rPr lang="hu-HU" sz="2400" dirty="0"/>
              <a:t>: Streptococcus pyogenes, vörös bőrkiütések, régen rettegett betegség volt;</a:t>
            </a:r>
          </a:p>
          <a:p>
            <a:r>
              <a:rPr lang="hu-HU" sz="2400" b="1" dirty="0"/>
              <a:t>DIFTÉRIA</a:t>
            </a:r>
            <a:r>
              <a:rPr lang="en-GB" sz="2400" b="1" dirty="0"/>
              <a:t>/</a:t>
            </a:r>
            <a:r>
              <a:rPr lang="hu-HU" sz="2400" b="1" dirty="0"/>
              <a:t>TOROKGYÍK</a:t>
            </a:r>
            <a:r>
              <a:rPr lang="hu-HU" sz="2400" dirty="0"/>
              <a:t>: a vakcina miatt ma már nagyon ritka, régen a gyerekeket tizedelte; </a:t>
            </a:r>
          </a:p>
          <a:p>
            <a:r>
              <a:rPr lang="hu-HU" sz="2400" b="1" dirty="0"/>
              <a:t>LYME-KÓR:</a:t>
            </a:r>
            <a:r>
              <a:rPr lang="hu-HU" sz="2400" dirty="0"/>
              <a:t> Borrelia baktérium okozza, kullancsok terjesztik, nehéz diagnosztizálni;</a:t>
            </a:r>
          </a:p>
          <a:p>
            <a:r>
              <a:rPr lang="hu-HU" sz="2400" b="1" dirty="0"/>
              <a:t>BÚBÓPESTIS</a:t>
            </a:r>
            <a:r>
              <a:rPr lang="hu-HU" sz="2400" dirty="0"/>
              <a:t>: Yersinia pestis, „fekete halál”, állítólag Európában  a lakosság harmadával végzett. Azóta létezik a „karantén” szavunk  (40 napi elszigetelés). 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3219006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</TotalTime>
  <Words>751</Words>
  <Application>Microsoft Office PowerPoint</Application>
  <PresentationFormat>Widescreen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Ion</vt:lpstr>
      <vt:lpstr>PROKARIÓTÁK ORSZÁGA</vt:lpstr>
      <vt:lpstr>PROKARIÓTÁK VAGY MONERÁK</vt:lpstr>
      <vt:lpstr>PROKARIÓTÁK VAGY MONERÁK</vt:lpstr>
      <vt:lpstr>A BAKTÉRIUMOK (BACTERIA)</vt:lpstr>
      <vt:lpstr>A BAKTÉRIUMOK SZERKEZETE</vt:lpstr>
      <vt:lpstr>A BAKTÉRIUMOK SZERKEZETE</vt:lpstr>
      <vt:lpstr>A BAKTÉRIUMOK CSOPORTJAI</vt:lpstr>
      <vt:lpstr>A BAKTÉRIUMOK ÉLETMÓDJA</vt:lpstr>
      <vt:lpstr>A BAKTERIÁLIS BETEGSÉGEK</vt:lpstr>
      <vt:lpstr>PowerPoint Presentation</vt:lpstr>
      <vt:lpstr>HASZNOS BAKTÉRIUMOK</vt:lpstr>
      <vt:lpstr>PowerPoint Presentation</vt:lpstr>
      <vt:lpstr>HASZNOS BAKTÉRIUMOK</vt:lpstr>
      <vt:lpstr>A KÉKBAKTÉRIUMOK vagy KÉKESZÖLD MOSZATOK (CYANOBACTERIA)</vt:lpstr>
      <vt:lpstr>A KÉKBAKTÉRIUMOK (CYANOBACTERIA)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PROTISZTÁK ORSZÁGA</dc:title>
  <dc:creator>Imola Zagoni</dc:creator>
  <cp:lastModifiedBy>Inspector</cp:lastModifiedBy>
  <cp:revision>91</cp:revision>
  <dcterms:created xsi:type="dcterms:W3CDTF">2021-03-13T12:05:09Z</dcterms:created>
  <dcterms:modified xsi:type="dcterms:W3CDTF">2021-03-15T12:51:36Z</dcterms:modified>
</cp:coreProperties>
</file>