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82" r:id="rId3"/>
    <p:sldId id="280" r:id="rId4"/>
    <p:sldId id="257" r:id="rId5"/>
    <p:sldId id="287" r:id="rId6"/>
    <p:sldId id="288" r:id="rId7"/>
    <p:sldId id="300" r:id="rId8"/>
    <p:sldId id="305" r:id="rId9"/>
    <p:sldId id="290" r:id="rId10"/>
    <p:sldId id="289" r:id="rId11"/>
    <p:sldId id="291" r:id="rId12"/>
    <p:sldId id="294" r:id="rId13"/>
    <p:sldId id="292" r:id="rId14"/>
    <p:sldId id="295" r:id="rId15"/>
    <p:sldId id="296" r:id="rId16"/>
    <p:sldId id="297" r:id="rId17"/>
    <p:sldId id="299" r:id="rId18"/>
    <p:sldId id="298" r:id="rId19"/>
    <p:sldId id="301" r:id="rId20"/>
    <p:sldId id="302" r:id="rId21"/>
    <p:sldId id="303" r:id="rId22"/>
    <p:sldId id="304" r:id="rId23"/>
    <p:sldId id="306" r:id="rId24"/>
    <p:sldId id="307" r:id="rId25"/>
    <p:sldId id="308" r:id="rId26"/>
    <p:sldId id="309" r:id="rId27"/>
    <p:sldId id="310" r:id="rId28"/>
    <p:sldId id="318" r:id="rId29"/>
    <p:sldId id="319" r:id="rId30"/>
    <p:sldId id="311" r:id="rId31"/>
    <p:sldId id="312" r:id="rId32"/>
    <p:sldId id="313" r:id="rId33"/>
    <p:sldId id="314" r:id="rId34"/>
    <p:sldId id="316" r:id="rId35"/>
    <p:sldId id="315" r:id="rId36"/>
    <p:sldId id="317" r:id="rId37"/>
    <p:sldId id="320" r:id="rId38"/>
    <p:sldId id="321" r:id="rId39"/>
    <p:sldId id="28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2AE"/>
    <a:srgbClr val="663300"/>
    <a:srgbClr val="60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6B3F359-80BA-48AE-8929-95E3DAD58D87}" type="datetimeFigureOut">
              <a:rPr lang="hu-HU" smtClean="0"/>
              <a:t>2020. 10. 11.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997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616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61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12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87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2020. 10. 11.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755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2020. 10. 11.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78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2020. 10. 11.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39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2020. 10. 11.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889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F359-80BA-48AE-8929-95E3DAD58D87}" type="datetimeFigureOut">
              <a:rPr lang="hu-HU" smtClean="0"/>
              <a:t>2020. 10. 11.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5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6B3F359-80BA-48AE-8929-95E3DAD58D87}" type="datetimeFigureOut">
              <a:rPr lang="hu-HU" smtClean="0"/>
              <a:t>2020. 10. 11.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5884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6B3F359-80BA-48AE-8929-95E3DAD58D87}" type="datetimeFigureOut">
              <a:rPr lang="hu-HU" smtClean="0"/>
              <a:t>2020. 10. 11.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8C72DB9-C737-4738-B7E2-3D4A03D3C7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662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D21A5A-A3D2-4CDB-9946-B69381503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356260"/>
            <a:ext cx="10827802" cy="2078182"/>
          </a:xfrm>
        </p:spPr>
        <p:txBody>
          <a:bodyPr/>
          <a:lstStyle/>
          <a:p>
            <a:pPr algn="ctr"/>
            <a:r>
              <a:rPr lang="hu-HU" b="1" dirty="0"/>
              <a:t>Az </a:t>
            </a:r>
            <a:r>
              <a:rPr lang="hu-HU" b="1" dirty="0" err="1"/>
              <a:t>eukarióta</a:t>
            </a:r>
            <a:r>
              <a:rPr lang="hu-HU" b="1" dirty="0"/>
              <a:t> sejt alkotóelemei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AAAC3-55EE-4834-9D2C-D94489703407}"/>
              </a:ext>
            </a:extLst>
          </p:cNvPr>
          <p:cNvSpPr txBox="1"/>
          <p:nvPr/>
        </p:nvSpPr>
        <p:spPr>
          <a:xfrm>
            <a:off x="9144001" y="5461914"/>
            <a:ext cx="282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Zágoni Imola</a:t>
            </a:r>
            <a:endParaRPr lang="ro-RO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0CAF2-E138-4A4A-B2AE-C02B2FEDA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163" y="2434443"/>
            <a:ext cx="5634834" cy="44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2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35D3-9644-4572-8EAF-98B8837C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13631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AZ ENDOPLAZMATIKUS HÁLÓZAT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28E7E-55E3-4065-B813-F03790A5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413164"/>
            <a:ext cx="11068040" cy="4809506"/>
          </a:xfrm>
        </p:spPr>
        <p:txBody>
          <a:bodyPr/>
          <a:lstStyle/>
          <a:p>
            <a:r>
              <a:rPr lang="hu-HU" dirty="0"/>
              <a:t>- </a:t>
            </a:r>
            <a:r>
              <a:rPr lang="hu-HU" dirty="0" err="1"/>
              <a:t>endoplazmatikus</a:t>
            </a:r>
            <a:r>
              <a:rPr lang="hu-HU" dirty="0"/>
              <a:t> </a:t>
            </a:r>
            <a:r>
              <a:rPr lang="hu-HU" dirty="0" err="1"/>
              <a:t>retikulum</a:t>
            </a:r>
            <a:r>
              <a:rPr lang="hu-HU" dirty="0"/>
              <a:t> (ER);</a:t>
            </a:r>
          </a:p>
          <a:p>
            <a:r>
              <a:rPr lang="hu-HU" b="1" u="sng" dirty="0">
                <a:solidFill>
                  <a:srgbClr val="C00000"/>
                </a:solidFill>
              </a:rPr>
              <a:t>Szerkezete: </a:t>
            </a:r>
          </a:p>
          <a:p>
            <a:r>
              <a:rPr lang="hu-HU" dirty="0"/>
              <a:t>- egyszeres membrán határolja; </a:t>
            </a:r>
            <a:r>
              <a:rPr lang="en-GB" dirty="0" err="1"/>
              <a:t>ez</a:t>
            </a:r>
            <a:r>
              <a:rPr lang="en-GB" dirty="0"/>
              <a:t> </a:t>
            </a:r>
            <a:r>
              <a:rPr lang="hu-HU" dirty="0"/>
              <a:t>a maghártya külső membránjának folytatása;</a:t>
            </a:r>
          </a:p>
          <a:p>
            <a:r>
              <a:rPr lang="hu-HU" dirty="0"/>
              <a:t>- behálózza az egész sejtet (sejten belüli csatornarendszer); a sejt térfogatának &gt;50%-a</a:t>
            </a:r>
          </a:p>
          <a:p>
            <a:r>
              <a:rPr lang="hu-HU" dirty="0"/>
              <a:t>- felülete lehet sima (SER) vagy durva (DER), amikor riboszómák tapadnak rá;</a:t>
            </a:r>
          </a:p>
          <a:p>
            <a:r>
              <a:rPr lang="hu-HU" b="1" u="sng" dirty="0">
                <a:solidFill>
                  <a:srgbClr val="00B050"/>
                </a:solidFill>
              </a:rPr>
              <a:t>Szerepei:</a:t>
            </a:r>
            <a:r>
              <a:rPr lang="hu-HU" dirty="0"/>
              <a:t> </a:t>
            </a:r>
          </a:p>
          <a:p>
            <a:r>
              <a:rPr lang="hu-HU" dirty="0"/>
              <a:t>- </a:t>
            </a:r>
            <a:r>
              <a:rPr lang="hu-HU" b="1" dirty="0">
                <a:solidFill>
                  <a:srgbClr val="00B0F0"/>
                </a:solidFill>
              </a:rPr>
              <a:t>citoplazma és sejtmag között kapcsolat </a:t>
            </a:r>
            <a:r>
              <a:rPr lang="hu-HU" dirty="0"/>
              <a:t>biztosítása;</a:t>
            </a:r>
          </a:p>
          <a:p>
            <a:r>
              <a:rPr lang="hu-HU" dirty="0"/>
              <a:t>- sejten belüli </a:t>
            </a:r>
            <a:r>
              <a:rPr lang="hu-HU" b="1" dirty="0">
                <a:solidFill>
                  <a:srgbClr val="00B0F0"/>
                </a:solidFill>
              </a:rPr>
              <a:t>szállítás</a:t>
            </a:r>
            <a:r>
              <a:rPr lang="hu-HU" dirty="0"/>
              <a:t> és </a:t>
            </a:r>
            <a:r>
              <a:rPr lang="hu-HU" b="1" dirty="0">
                <a:solidFill>
                  <a:srgbClr val="00B0F0"/>
                </a:solidFill>
              </a:rPr>
              <a:t>raktározás</a:t>
            </a:r>
            <a:r>
              <a:rPr lang="hu-HU" dirty="0"/>
              <a:t> (pl. kálciumot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izomsejtekben</a:t>
            </a:r>
            <a:r>
              <a:rPr lang="hu-HU" dirty="0"/>
              <a:t>);</a:t>
            </a:r>
          </a:p>
          <a:p>
            <a:r>
              <a:rPr lang="hu-HU" dirty="0"/>
              <a:t>- A DER-</a:t>
            </a:r>
            <a:r>
              <a:rPr lang="hu-HU" dirty="0" err="1"/>
              <a:t>nek</a:t>
            </a:r>
            <a:r>
              <a:rPr lang="hu-HU" dirty="0"/>
              <a:t> szerepe van a </a:t>
            </a:r>
            <a:r>
              <a:rPr lang="hu-HU" b="1" dirty="0">
                <a:solidFill>
                  <a:srgbClr val="00B0F0"/>
                </a:solidFill>
              </a:rPr>
              <a:t>fehérjeszintézisben</a:t>
            </a:r>
            <a:r>
              <a:rPr lang="hu-HU" dirty="0"/>
              <a:t> (a riboszómák révén);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2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BD87-0958-487B-AB9E-A5D95F35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7800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RIBOSZÓMÁK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4E93-48E8-4088-BCE4-B194D0A4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377538"/>
            <a:ext cx="10753725" cy="4762005"/>
          </a:xfrm>
        </p:spPr>
        <p:txBody>
          <a:bodyPr/>
          <a:lstStyle/>
          <a:p>
            <a:r>
              <a:rPr lang="hu-HU" dirty="0"/>
              <a:t>- </a:t>
            </a:r>
            <a:r>
              <a:rPr lang="hu-HU" dirty="0" err="1"/>
              <a:t>Palade</a:t>
            </a:r>
            <a:r>
              <a:rPr lang="hu-HU" dirty="0"/>
              <a:t>-féle szemcsék (George Emil </a:t>
            </a:r>
            <a:r>
              <a:rPr lang="hu-HU" dirty="0" err="1"/>
              <a:t>Palade</a:t>
            </a:r>
            <a:r>
              <a:rPr lang="hu-HU" dirty="0"/>
              <a:t> román sejtbiológus);</a:t>
            </a:r>
          </a:p>
          <a:p>
            <a:r>
              <a:rPr lang="hu-HU" b="1" u="sng" dirty="0">
                <a:solidFill>
                  <a:srgbClr val="C00000"/>
                </a:solidFill>
              </a:rPr>
              <a:t>Szerkezetük:</a:t>
            </a:r>
            <a:r>
              <a:rPr lang="hu-HU" dirty="0"/>
              <a:t> </a:t>
            </a:r>
          </a:p>
          <a:p>
            <a:r>
              <a:rPr lang="hu-HU" dirty="0"/>
              <a:t>- </a:t>
            </a:r>
            <a:r>
              <a:rPr lang="hu-HU" b="1" dirty="0">
                <a:solidFill>
                  <a:srgbClr val="0070C0"/>
                </a:solidFill>
              </a:rPr>
              <a:t>nem határolja membrán</a:t>
            </a:r>
            <a:r>
              <a:rPr lang="hu-HU" dirty="0"/>
              <a:t>;</a:t>
            </a:r>
          </a:p>
          <a:p>
            <a:r>
              <a:rPr lang="hu-HU" dirty="0"/>
              <a:t>- </a:t>
            </a:r>
            <a:r>
              <a:rPr lang="hu-HU" b="1" dirty="0" err="1">
                <a:solidFill>
                  <a:srgbClr val="0070C0"/>
                </a:solidFill>
              </a:rPr>
              <a:t>riboszomális</a:t>
            </a:r>
            <a:r>
              <a:rPr lang="hu-HU" b="1" dirty="0">
                <a:solidFill>
                  <a:srgbClr val="0070C0"/>
                </a:solidFill>
              </a:rPr>
              <a:t> RNS</a:t>
            </a:r>
            <a:r>
              <a:rPr lang="hu-HU" dirty="0">
                <a:solidFill>
                  <a:srgbClr val="0070C0"/>
                </a:solidFill>
              </a:rPr>
              <a:t>-</a:t>
            </a:r>
            <a:r>
              <a:rPr lang="hu-HU" dirty="0"/>
              <a:t>ből és </a:t>
            </a:r>
            <a:r>
              <a:rPr lang="hu-HU" b="1" dirty="0">
                <a:solidFill>
                  <a:srgbClr val="0070C0"/>
                </a:solidFill>
              </a:rPr>
              <a:t>fehérjékből</a:t>
            </a:r>
            <a:r>
              <a:rPr lang="hu-HU" b="1" dirty="0">
                <a:solidFill>
                  <a:srgbClr val="00B0F0"/>
                </a:solidFill>
              </a:rPr>
              <a:t> </a:t>
            </a:r>
            <a:r>
              <a:rPr lang="hu-HU" dirty="0"/>
              <a:t>állnak: kis és nagy alegységük van;</a:t>
            </a:r>
          </a:p>
          <a:p>
            <a:r>
              <a:rPr lang="hu-HU" dirty="0"/>
              <a:t>- előfordulásuk: </a:t>
            </a:r>
            <a:r>
              <a:rPr lang="hu-HU" b="1" dirty="0">
                <a:solidFill>
                  <a:srgbClr val="0070C0"/>
                </a:solidFill>
              </a:rPr>
              <a:t>szabadon a citoplazmában vagy ER-re tapadva (DER)</a:t>
            </a:r>
            <a:r>
              <a:rPr lang="hu-HU" dirty="0"/>
              <a:t>;</a:t>
            </a:r>
          </a:p>
          <a:p>
            <a:r>
              <a:rPr lang="hu-HU" b="1" u="sng" dirty="0">
                <a:solidFill>
                  <a:srgbClr val="00B050"/>
                </a:solidFill>
              </a:rPr>
              <a:t>Szerepük: </a:t>
            </a:r>
          </a:p>
          <a:p>
            <a:r>
              <a:rPr lang="hu-HU" b="1" dirty="0">
                <a:solidFill>
                  <a:schemeClr val="tx1"/>
                </a:solidFill>
              </a:rPr>
              <a:t>- fehérjék szintézise;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8608F-7F20-46FD-BEC7-D5C47030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596" y="1377538"/>
            <a:ext cx="2099479" cy="276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27644-2603-49F7-B31A-6CC0056BB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59" y="3936337"/>
            <a:ext cx="4514590" cy="259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0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3A66-B8B2-42BC-9E2F-1E8C45E9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366697"/>
            <a:ext cx="10772775" cy="104791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GOLGI-KÉSZÜLÉK / DIKTIOSZÓMÁK</a:t>
            </a:r>
            <a:endParaRPr lang="ro-R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B4256-B3B1-44B6-9BE9-C034B4410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47" y="1601649"/>
            <a:ext cx="3830370" cy="530953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F92276-4D50-4184-9DA9-39B68C4F0C94}"/>
              </a:ext>
            </a:extLst>
          </p:cNvPr>
          <p:cNvCxnSpPr>
            <a:cxnSpLocks/>
          </p:cNvCxnSpPr>
          <p:nvPr/>
        </p:nvCxnSpPr>
        <p:spPr>
          <a:xfrm>
            <a:off x="3587262" y="3319975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67FC5F-6941-42FD-BFBB-24EE07CFB3F3}"/>
              </a:ext>
            </a:extLst>
          </p:cNvPr>
          <p:cNvSpPr txBox="1"/>
          <p:nvPr/>
        </p:nvSpPr>
        <p:spPr>
          <a:xfrm>
            <a:off x="5411371" y="3089142"/>
            <a:ext cx="214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Golgi készülék</a:t>
            </a:r>
            <a:endParaRPr lang="ro-RO" sz="24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724751-773D-40C8-97CA-8D565193C1B2}"/>
              </a:ext>
            </a:extLst>
          </p:cNvPr>
          <p:cNvCxnSpPr/>
          <p:nvPr/>
        </p:nvCxnSpPr>
        <p:spPr>
          <a:xfrm>
            <a:off x="1406769" y="2715065"/>
            <a:ext cx="4004602" cy="60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791F07E-A828-43EC-970B-7B3168D99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632" y="1566481"/>
            <a:ext cx="4607679" cy="479198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0AAA20-1946-4E3A-99E2-8B3FABE0247C}"/>
              </a:ext>
            </a:extLst>
          </p:cNvPr>
          <p:cNvCxnSpPr/>
          <p:nvPr/>
        </p:nvCxnSpPr>
        <p:spPr>
          <a:xfrm flipH="1">
            <a:off x="6780628" y="2264898"/>
            <a:ext cx="1871003" cy="824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8A63-1E25-4278-8297-18C163A4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66129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GOLGI-KÉSZÜLÉK / DIKTIOSZÓMÁK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EB422-919E-4740-9754-AD28C64CF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15044"/>
            <a:ext cx="11224612" cy="4870162"/>
          </a:xfrm>
        </p:spPr>
        <p:txBody>
          <a:bodyPr/>
          <a:lstStyle/>
          <a:p>
            <a:r>
              <a:rPr lang="hu-HU" b="1" u="sng" dirty="0">
                <a:solidFill>
                  <a:srgbClr val="C00000"/>
                </a:solidFill>
              </a:rPr>
              <a:t>Szerkezetük:</a:t>
            </a:r>
            <a:r>
              <a:rPr lang="hu-HU" dirty="0"/>
              <a:t> </a:t>
            </a:r>
          </a:p>
          <a:p>
            <a:r>
              <a:rPr lang="hu-HU" dirty="0"/>
              <a:t>- 6-30 lapos hólyagocskából, ciszternából áll (diktioszómá</a:t>
            </a:r>
            <a:r>
              <a:rPr lang="en-GB" dirty="0"/>
              <a:t>k</a:t>
            </a:r>
            <a:r>
              <a:rPr lang="hu-HU" dirty="0"/>
              <a:t>), ezekhez kis hólyagok társulnak (vezikuláris transzport);</a:t>
            </a:r>
          </a:p>
          <a:p>
            <a:r>
              <a:rPr lang="hu-HU" dirty="0"/>
              <a:t>- </a:t>
            </a:r>
            <a:r>
              <a:rPr lang="hu-HU" b="1" dirty="0"/>
              <a:t>egyszeres membrán határolja</a:t>
            </a:r>
            <a:r>
              <a:rPr lang="hu-HU" dirty="0"/>
              <a:t>; cisz- (bemeneti, a DER felőli) és transz- (kimeneti) oldal;</a:t>
            </a:r>
          </a:p>
          <a:p>
            <a:r>
              <a:rPr lang="hu-HU" dirty="0"/>
              <a:t>- a diktioszómák együttese alkotja a </a:t>
            </a:r>
            <a:r>
              <a:rPr lang="hu-HU" b="1" dirty="0"/>
              <a:t>Golgi-készüléket</a:t>
            </a:r>
            <a:r>
              <a:rPr lang="hu-HU" dirty="0"/>
              <a:t>;</a:t>
            </a:r>
          </a:p>
          <a:p>
            <a:r>
              <a:rPr lang="hu-HU" dirty="0"/>
              <a:t>- nagy számban fordulnak elő a mirigysejtekben;</a:t>
            </a:r>
          </a:p>
          <a:p>
            <a:r>
              <a:rPr lang="hu-HU" b="1" u="sng" dirty="0">
                <a:solidFill>
                  <a:srgbClr val="00B050"/>
                </a:solidFill>
              </a:rPr>
              <a:t>Szerepük:</a:t>
            </a:r>
          </a:p>
          <a:p>
            <a:r>
              <a:rPr lang="hu-HU" b="1" dirty="0">
                <a:solidFill>
                  <a:schemeClr val="tx1"/>
                </a:solidFill>
              </a:rPr>
              <a:t>- váladéktermelés; </a:t>
            </a:r>
          </a:p>
          <a:p>
            <a:r>
              <a:rPr lang="hu-HU" dirty="0">
                <a:solidFill>
                  <a:schemeClr val="tx1"/>
                </a:solidFill>
              </a:rPr>
              <a:t>- </a:t>
            </a:r>
            <a:r>
              <a:rPr lang="hu-HU" b="1" dirty="0">
                <a:solidFill>
                  <a:schemeClr val="tx1"/>
                </a:solidFill>
              </a:rPr>
              <a:t>módosítja, szétválogatja és rendeltetési helyükre szállítja a DER-ben készült fehérjéket, lipideket;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719B12-FFDE-40B0-8F20-6D643600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58" y="34210"/>
            <a:ext cx="5127590" cy="682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7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7FC17-BCAD-4504-8D83-2A1069708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" t="-4881" r="-594" b="4879"/>
          <a:stretch/>
        </p:blipFill>
        <p:spPr>
          <a:xfrm>
            <a:off x="48000" y="0"/>
            <a:ext cx="12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05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0118-B6D9-4D47-AA14-C7DEE5B6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49439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LIZOSZÓMA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A690B-D67A-4353-A1CD-62AB4E877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448972"/>
            <a:ext cx="10753725" cy="4909495"/>
          </a:xfrm>
        </p:spPr>
        <p:txBody>
          <a:bodyPr/>
          <a:lstStyle/>
          <a:p>
            <a:r>
              <a:rPr lang="hu-HU" dirty="0"/>
              <a:t> </a:t>
            </a:r>
            <a:r>
              <a:rPr lang="hu-HU" b="1" u="sng" dirty="0">
                <a:solidFill>
                  <a:srgbClr val="C00000"/>
                </a:solidFill>
              </a:rPr>
              <a:t>Szerkezete:</a:t>
            </a:r>
            <a:endParaRPr lang="hu-HU" dirty="0"/>
          </a:p>
          <a:p>
            <a:r>
              <a:rPr lang="hu-HU" b="1" dirty="0"/>
              <a:t>- egyszeres membrán </a:t>
            </a:r>
            <a:r>
              <a:rPr lang="hu-HU" dirty="0"/>
              <a:t>által határolt </a:t>
            </a:r>
            <a:r>
              <a:rPr lang="hu-HU" b="1" dirty="0"/>
              <a:t>hólyag</a:t>
            </a:r>
            <a:r>
              <a:rPr lang="hu-HU" dirty="0"/>
              <a:t>;</a:t>
            </a:r>
          </a:p>
          <a:p>
            <a:r>
              <a:rPr lang="hu-HU" dirty="0"/>
              <a:t>- </a:t>
            </a:r>
            <a:r>
              <a:rPr lang="hu-HU" b="1" dirty="0"/>
              <a:t>„a sejt gyomra”</a:t>
            </a:r>
            <a:r>
              <a:rPr lang="hu-HU" dirty="0"/>
              <a:t>,</a:t>
            </a:r>
            <a:r>
              <a:rPr lang="hu-HU" b="1" dirty="0"/>
              <a:t> </a:t>
            </a:r>
            <a:r>
              <a:rPr lang="hu-HU" dirty="0"/>
              <a:t>belseje tele van hidrolitikus enzimekkel, pH   (savas belseje van);</a:t>
            </a:r>
          </a:p>
          <a:p>
            <a:r>
              <a:rPr lang="hu-HU" dirty="0"/>
              <a:t>- lízis </a:t>
            </a:r>
            <a:r>
              <a:rPr lang="en-GB" dirty="0"/>
              <a:t>= </a:t>
            </a:r>
            <a:r>
              <a:rPr lang="hu-HU" dirty="0"/>
              <a:t>oldás;</a:t>
            </a:r>
          </a:p>
          <a:p>
            <a:r>
              <a:rPr lang="hu-HU" dirty="0"/>
              <a:t>- </a:t>
            </a:r>
            <a:r>
              <a:rPr lang="hu-HU" b="1" dirty="0">
                <a:solidFill>
                  <a:srgbClr val="0070C0"/>
                </a:solidFill>
              </a:rPr>
              <a:t>főleg az állati sejtekre jellemzőek</a:t>
            </a:r>
            <a:r>
              <a:rPr lang="hu-HU" dirty="0"/>
              <a:t>;</a:t>
            </a:r>
          </a:p>
          <a:p>
            <a:r>
              <a:rPr lang="hu-HU" dirty="0"/>
              <a:t>- </a:t>
            </a:r>
            <a:r>
              <a:rPr lang="hu-HU" b="1" dirty="0">
                <a:solidFill>
                  <a:srgbClr val="0070C0"/>
                </a:solidFill>
              </a:rPr>
              <a:t>számuk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b="1" dirty="0">
                <a:solidFill>
                  <a:srgbClr val="0070C0"/>
                </a:solidFill>
              </a:rPr>
              <a:t>magas a fehér vérsejtekben </a:t>
            </a:r>
            <a:r>
              <a:rPr lang="hu-HU" dirty="0"/>
              <a:t>(védekezés, mikroorganizmusok emésztése);</a:t>
            </a:r>
          </a:p>
          <a:p>
            <a:r>
              <a:rPr lang="hu-HU" b="1" u="sng" dirty="0">
                <a:solidFill>
                  <a:srgbClr val="00B050"/>
                </a:solidFill>
              </a:rPr>
              <a:t>Szerepe:</a:t>
            </a:r>
          </a:p>
          <a:p>
            <a:r>
              <a:rPr lang="ro-RO" dirty="0"/>
              <a:t>- </a:t>
            </a:r>
            <a:r>
              <a:rPr lang="ro-RO" b="1" dirty="0"/>
              <a:t>sejten belüli emésztés;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E7043E-6845-42C0-B814-234EA7AE03B2}"/>
              </a:ext>
            </a:extLst>
          </p:cNvPr>
          <p:cNvCxnSpPr/>
          <p:nvPr/>
        </p:nvCxnSpPr>
        <p:spPr>
          <a:xfrm>
            <a:off x="8342141" y="2405575"/>
            <a:ext cx="0" cy="295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76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B1B5-E180-42CA-8B30-73449FCF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65033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MITOKONDRIUM</a:t>
            </a:r>
            <a:endParaRPr lang="ro-R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FCEE3-2E14-4F28-ACB7-6E31FA3F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" y="1364566"/>
            <a:ext cx="6096000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D2F94C-B4CC-4AF2-989B-DBD96E89A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222" y="1364566"/>
            <a:ext cx="5876778" cy="39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23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0D4D-F00B-4A9B-96F9-2C8B70A7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1977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MITOKONDRIUM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5C1ED-0477-4579-A95B-FB326D652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519312"/>
            <a:ext cx="10753725" cy="5134706"/>
          </a:xfrm>
        </p:spPr>
        <p:txBody>
          <a:bodyPr/>
          <a:lstStyle/>
          <a:p>
            <a:r>
              <a:rPr lang="hu-HU" b="1" u="sng" dirty="0">
                <a:solidFill>
                  <a:srgbClr val="C00000"/>
                </a:solidFill>
              </a:rPr>
              <a:t>Szerkezete:</a:t>
            </a:r>
            <a:endParaRPr lang="hu-HU" dirty="0"/>
          </a:p>
          <a:p>
            <a:r>
              <a:rPr lang="hu-HU" b="1" dirty="0"/>
              <a:t>- kettős membrán </a:t>
            </a:r>
            <a:r>
              <a:rPr lang="hu-HU" dirty="0"/>
              <a:t>határolja;</a:t>
            </a:r>
          </a:p>
          <a:p>
            <a:r>
              <a:rPr lang="hu-HU" dirty="0"/>
              <a:t>- a belső membrán kesztyűujjszerű betüremkedései a </a:t>
            </a:r>
            <a:r>
              <a:rPr lang="hu-HU" b="1" dirty="0">
                <a:solidFill>
                  <a:srgbClr val="0070C0"/>
                </a:solidFill>
              </a:rPr>
              <a:t>kriszták</a:t>
            </a:r>
            <a:r>
              <a:rPr lang="hu-HU" dirty="0"/>
              <a:t>; belseje a </a:t>
            </a:r>
            <a:r>
              <a:rPr lang="hu-HU" b="1" dirty="0">
                <a:solidFill>
                  <a:srgbClr val="0070C0"/>
                </a:solidFill>
              </a:rPr>
              <a:t>mátrix</a:t>
            </a:r>
            <a:r>
              <a:rPr lang="hu-HU" dirty="0"/>
              <a:t>;</a:t>
            </a:r>
          </a:p>
          <a:p>
            <a:r>
              <a:rPr lang="hu-HU" dirty="0"/>
              <a:t>- a mátrixban </a:t>
            </a:r>
            <a:r>
              <a:rPr lang="hu-HU" b="1" dirty="0">
                <a:solidFill>
                  <a:srgbClr val="FF0000"/>
                </a:solidFill>
              </a:rPr>
              <a:t>enzimek</a:t>
            </a:r>
            <a:r>
              <a:rPr lang="hu-HU" dirty="0"/>
              <a:t> vannak; a membánok közti tér a citoszolhoz hasonló;</a:t>
            </a:r>
          </a:p>
          <a:p>
            <a:r>
              <a:rPr lang="hu-HU" dirty="0"/>
              <a:t>- </a:t>
            </a:r>
            <a:r>
              <a:rPr lang="hu-HU" b="1" dirty="0"/>
              <a:t>„a sejt akkumulátorai”</a:t>
            </a:r>
            <a:r>
              <a:rPr lang="hu-HU" dirty="0"/>
              <a:t>; összességük egy sejtben a </a:t>
            </a:r>
            <a:r>
              <a:rPr lang="hu-HU" b="1" dirty="0">
                <a:solidFill>
                  <a:srgbClr val="00B050"/>
                </a:solidFill>
              </a:rPr>
              <a:t>kondrioszóma</a:t>
            </a:r>
            <a:r>
              <a:rPr lang="hu-HU" dirty="0"/>
              <a:t>;</a:t>
            </a:r>
          </a:p>
          <a:p>
            <a:r>
              <a:rPr lang="hu-HU" dirty="0"/>
              <a:t>- </a:t>
            </a:r>
            <a:r>
              <a:rPr lang="hu-HU" b="1" dirty="0">
                <a:solidFill>
                  <a:srgbClr val="0070C0"/>
                </a:solidFill>
              </a:rPr>
              <a:t>számuk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b="1" dirty="0">
                <a:solidFill>
                  <a:srgbClr val="0070C0"/>
                </a:solidFill>
              </a:rPr>
              <a:t>magas az élénk anyagcserével rendelkező (nagy energiaigényű) sejtekben </a:t>
            </a:r>
            <a:r>
              <a:rPr lang="hu-HU" dirty="0"/>
              <a:t>(izomsejtek, májsejtek – 800 db</a:t>
            </a:r>
            <a:r>
              <a:rPr lang="en-GB" dirty="0"/>
              <a:t>/</a:t>
            </a:r>
            <a:r>
              <a:rPr lang="en-GB" dirty="0" err="1"/>
              <a:t>sejt</a:t>
            </a:r>
            <a:r>
              <a:rPr lang="hu-HU" dirty="0"/>
              <a:t>);</a:t>
            </a:r>
          </a:p>
          <a:p>
            <a:r>
              <a:rPr lang="hu-HU" dirty="0"/>
              <a:t>- osztódásra képes; van saját DNS-e és riboszómái; </a:t>
            </a:r>
          </a:p>
          <a:p>
            <a:r>
              <a:rPr lang="hu-HU" b="1" u="sng" dirty="0">
                <a:solidFill>
                  <a:srgbClr val="00B050"/>
                </a:solidFill>
              </a:rPr>
              <a:t>Szerepe:</a:t>
            </a:r>
          </a:p>
          <a:p>
            <a:r>
              <a:rPr lang="ro-RO" dirty="0"/>
              <a:t>- </a:t>
            </a:r>
            <a:r>
              <a:rPr lang="ro-RO" b="1" dirty="0"/>
              <a:t>energiafelszabadítás oxidáció révén (sejtlégzés);</a:t>
            </a:r>
          </a:p>
          <a:p>
            <a:r>
              <a:rPr lang="ro-RO" dirty="0"/>
              <a:t>- az energia </a:t>
            </a:r>
            <a:r>
              <a:rPr lang="ro-RO" b="1" dirty="0"/>
              <a:t>ATP</a:t>
            </a:r>
            <a:r>
              <a:rPr lang="ro-RO" dirty="0"/>
              <a:t>-ben raktározódik;</a:t>
            </a:r>
          </a:p>
          <a:p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7F8D9-5AFB-454A-805E-92D09CD5D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539" y="4346230"/>
            <a:ext cx="4133446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54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0E57A-0778-4433-9AFD-AA79AAA9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147840"/>
            <a:ext cx="10772775" cy="139960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SEJTKÖZPONT (CENTROSZÓMA)</a:t>
            </a:r>
            <a:endParaRPr lang="ro-RO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6CBDC-03BE-4E2D-A46E-51E6CABDA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68" y="1444029"/>
            <a:ext cx="7976383" cy="54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2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033006-7F8E-4394-9B8F-796FD5B03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34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D165-B58A-4AD8-BAA4-008F882A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69524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SEJTKÖZPONT (CENTROSZÓMA)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5486E-5C25-4F40-987E-C8B17DC2E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u="sng" dirty="0">
                <a:solidFill>
                  <a:srgbClr val="C00000"/>
                </a:solidFill>
              </a:rPr>
              <a:t>Szerkezete:</a:t>
            </a:r>
            <a:endParaRPr lang="hu-HU" dirty="0"/>
          </a:p>
          <a:p>
            <a:r>
              <a:rPr lang="hu-HU" dirty="0"/>
              <a:t>- a sejtmag közelében található;</a:t>
            </a:r>
          </a:p>
          <a:p>
            <a:r>
              <a:rPr lang="hu-HU" dirty="0"/>
              <a:t>- két henger alakú </a:t>
            </a:r>
            <a:r>
              <a:rPr lang="hu-HU" b="1" dirty="0">
                <a:solidFill>
                  <a:srgbClr val="0070C0"/>
                </a:solidFill>
              </a:rPr>
              <a:t>centriólum</a:t>
            </a:r>
            <a:r>
              <a:rPr lang="hu-HU" dirty="0"/>
              <a:t> alkotja;</a:t>
            </a:r>
          </a:p>
          <a:p>
            <a:r>
              <a:rPr lang="hu-HU" b="1" u="sng" dirty="0">
                <a:solidFill>
                  <a:srgbClr val="00B050"/>
                </a:solidFill>
              </a:rPr>
              <a:t>Szerepe:</a:t>
            </a:r>
          </a:p>
          <a:p>
            <a:r>
              <a:rPr lang="hu-HU" dirty="0"/>
              <a:t>- </a:t>
            </a:r>
            <a:r>
              <a:rPr lang="hu-HU" b="1" dirty="0"/>
              <a:t>sejtosztódáskor</a:t>
            </a:r>
            <a:r>
              <a:rPr lang="hu-HU" dirty="0"/>
              <a:t> az osztódási orsó (magorsó) kialakítása;</a:t>
            </a:r>
          </a:p>
          <a:p>
            <a:r>
              <a:rPr lang="hu-HU" dirty="0"/>
              <a:t>- a magorsó fonalaira tapadnak a kromoszómák; </a:t>
            </a:r>
          </a:p>
          <a:p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F3044-1FBE-4A18-8FA7-8E2CFEB7D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512" y="1769057"/>
            <a:ext cx="4241102" cy="44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82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FD1C-1A66-487F-BEAF-77045C7D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302585"/>
            <a:ext cx="10772775" cy="97684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SEJTMAG</a:t>
            </a:r>
            <a:endParaRPr lang="ro-RO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E18CE3-972E-4C14-B0EA-995B545A02F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95332" y="1542000"/>
            <a:ext cx="7881937" cy="54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A01C-DCF3-4A98-BC3F-FCAD4D6A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415126"/>
            <a:ext cx="10772775" cy="120982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SEJTMAG</a:t>
            </a:r>
            <a:endParaRPr lang="ro-R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AA08D-4FF2-423C-A292-FB107165E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1730325"/>
            <a:ext cx="11196198" cy="5141741"/>
          </a:xfrm>
        </p:spPr>
        <p:txBody>
          <a:bodyPr/>
          <a:lstStyle/>
          <a:p>
            <a:r>
              <a:rPr lang="hu-HU" b="1" u="sng" dirty="0">
                <a:solidFill>
                  <a:srgbClr val="C00000"/>
                </a:solidFill>
              </a:rPr>
              <a:t>Szerkezete:</a:t>
            </a:r>
          </a:p>
          <a:p>
            <a:r>
              <a:rPr lang="hu-HU" dirty="0">
                <a:solidFill>
                  <a:schemeClr val="tx1"/>
                </a:solidFill>
              </a:rPr>
              <a:t>-</a:t>
            </a:r>
            <a:r>
              <a:rPr lang="hu-HU" b="1" dirty="0">
                <a:solidFill>
                  <a:schemeClr val="tx1"/>
                </a:solidFill>
              </a:rPr>
              <a:t> kettős hártya borítja; </a:t>
            </a:r>
            <a:r>
              <a:rPr lang="hu-HU" dirty="0">
                <a:solidFill>
                  <a:schemeClr val="tx1"/>
                </a:solidFill>
              </a:rPr>
              <a:t>rajta pórusok; a külső hártya folytatódik az ER-ben;</a:t>
            </a:r>
          </a:p>
          <a:p>
            <a:r>
              <a:rPr lang="hu-HU" dirty="0">
                <a:solidFill>
                  <a:schemeClr val="tx1"/>
                </a:solidFill>
              </a:rPr>
              <a:t>- belül magplazma (</a:t>
            </a:r>
            <a:r>
              <a:rPr lang="hu-HU" b="1" dirty="0">
                <a:solidFill>
                  <a:schemeClr val="tx1"/>
                </a:solidFill>
              </a:rPr>
              <a:t>karioplazma</a:t>
            </a:r>
            <a:r>
              <a:rPr lang="hu-HU" dirty="0">
                <a:solidFill>
                  <a:schemeClr val="tx1"/>
                </a:solidFill>
              </a:rPr>
              <a:t>) és sejtmagvacska (</a:t>
            </a:r>
            <a:r>
              <a:rPr lang="hu-HU" b="1" dirty="0">
                <a:solidFill>
                  <a:schemeClr val="tx1"/>
                </a:solidFill>
              </a:rPr>
              <a:t>nukleolusz </a:t>
            </a:r>
            <a:r>
              <a:rPr lang="hu-HU" dirty="0">
                <a:solidFill>
                  <a:schemeClr val="tx1"/>
                </a:solidFill>
              </a:rPr>
              <a:t>–  ezt nem fedi membrán);</a:t>
            </a:r>
          </a:p>
          <a:p>
            <a:r>
              <a:rPr lang="hu-HU" dirty="0">
                <a:solidFill>
                  <a:schemeClr val="tx1"/>
                </a:solidFill>
              </a:rPr>
              <a:t>- </a:t>
            </a:r>
            <a:r>
              <a:rPr lang="hu-HU" b="1" dirty="0">
                <a:solidFill>
                  <a:schemeClr val="tx1"/>
                </a:solidFill>
              </a:rPr>
              <a:t>számuk általában 1</a:t>
            </a:r>
            <a:r>
              <a:rPr lang="hu-HU" dirty="0">
                <a:solidFill>
                  <a:schemeClr val="tx1"/>
                </a:solidFill>
              </a:rPr>
              <a:t>, de lehet 2 (májsejtek), sok (harántcsíkolt izomrost), vagy egy sem (érett vörös vértest);</a:t>
            </a:r>
          </a:p>
          <a:p>
            <a:r>
              <a:rPr lang="hu-HU" dirty="0">
                <a:solidFill>
                  <a:schemeClr val="tx1"/>
                </a:solidFill>
              </a:rPr>
              <a:t>- </a:t>
            </a:r>
            <a:r>
              <a:rPr lang="hu-HU" b="1" dirty="0">
                <a:solidFill>
                  <a:schemeClr val="tx1"/>
                </a:solidFill>
              </a:rPr>
              <a:t>elhelyezkedés</a:t>
            </a:r>
            <a:r>
              <a:rPr lang="hu-HU" dirty="0">
                <a:solidFill>
                  <a:schemeClr val="tx1"/>
                </a:solidFill>
              </a:rPr>
              <a:t>: általában középen, de pl. a zsírsejtekben, raktározó sejtekben a sejt szélére tolódott;</a:t>
            </a:r>
          </a:p>
          <a:p>
            <a:r>
              <a:rPr lang="hu-HU" b="1" u="sng" dirty="0">
                <a:solidFill>
                  <a:srgbClr val="00B050"/>
                </a:solidFill>
              </a:rPr>
              <a:t>Szerepe:</a:t>
            </a:r>
          </a:p>
          <a:p>
            <a:r>
              <a:rPr lang="hu-HU" dirty="0">
                <a:solidFill>
                  <a:schemeClr val="tx1"/>
                </a:solidFill>
              </a:rPr>
              <a:t>- „</a:t>
            </a:r>
            <a:r>
              <a:rPr lang="hu-HU" b="1" dirty="0">
                <a:solidFill>
                  <a:schemeClr val="tx1"/>
                </a:solidFill>
              </a:rPr>
              <a:t>a sejt agya</a:t>
            </a:r>
            <a:r>
              <a:rPr lang="hu-HU" dirty="0">
                <a:solidFill>
                  <a:schemeClr val="tx1"/>
                </a:solidFill>
              </a:rPr>
              <a:t>”: irányítja a sejt működését, tartalmazza a genetikai (örökítő) anyagot;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44318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5963-EE61-47AA-B60F-B8A0556F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82" y="1770801"/>
            <a:ext cx="11018961" cy="2758995"/>
          </a:xfrm>
        </p:spPr>
        <p:txBody>
          <a:bodyPr>
            <a:normAutofit/>
          </a:bodyPr>
          <a:lstStyle/>
          <a:p>
            <a:pPr algn="ctr"/>
            <a:r>
              <a:rPr lang="hu-HU" sz="6000" b="1" dirty="0">
                <a:solidFill>
                  <a:schemeClr val="tx1"/>
                </a:solidFill>
              </a:rPr>
              <a:t>A NÖVÉNYI SEJT SPECIFIKUS PROTOPLAZMATIKUS ALKOTÓELEMEI</a:t>
            </a:r>
            <a:endParaRPr lang="ro-RO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40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E158-6C7F-4727-997E-10B4F576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3537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SZÍNTESTEK (PLASZTISZOK)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2975-BEB6-417B-A808-803D3549E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03717"/>
            <a:ext cx="10753725" cy="4951827"/>
          </a:xfrm>
        </p:spPr>
        <p:txBody>
          <a:bodyPr>
            <a:normAutofit/>
          </a:bodyPr>
          <a:lstStyle/>
          <a:p>
            <a:r>
              <a:rPr lang="hu-HU" b="1" u="sng" dirty="0">
                <a:solidFill>
                  <a:srgbClr val="C00000"/>
                </a:solidFill>
              </a:rPr>
              <a:t>Szerkezetük:</a:t>
            </a:r>
          </a:p>
          <a:p>
            <a:r>
              <a:rPr lang="hu-HU" dirty="0">
                <a:solidFill>
                  <a:schemeClr val="tx1"/>
                </a:solidFill>
              </a:rPr>
              <a:t>- állati sejtekre nem jellemzőek; </a:t>
            </a:r>
            <a:r>
              <a:rPr lang="hu-HU" b="1" u="sng" dirty="0">
                <a:solidFill>
                  <a:schemeClr val="tx1"/>
                </a:solidFill>
              </a:rPr>
              <a:t>csak növényeknél </a:t>
            </a:r>
            <a:r>
              <a:rPr lang="hu-HU" dirty="0">
                <a:solidFill>
                  <a:schemeClr val="tx1"/>
                </a:solidFill>
              </a:rPr>
              <a:t>találhatóak;</a:t>
            </a:r>
          </a:p>
          <a:p>
            <a:r>
              <a:rPr lang="hu-HU" dirty="0">
                <a:solidFill>
                  <a:schemeClr val="tx1"/>
                </a:solidFill>
              </a:rPr>
              <a:t>- </a:t>
            </a:r>
            <a:r>
              <a:rPr lang="hu-HU" b="1" dirty="0">
                <a:solidFill>
                  <a:schemeClr val="tx1"/>
                </a:solidFill>
              </a:rPr>
              <a:t>szaporodásra képesek</a:t>
            </a:r>
            <a:r>
              <a:rPr lang="hu-HU" dirty="0">
                <a:solidFill>
                  <a:schemeClr val="tx1"/>
                </a:solidFill>
              </a:rPr>
              <a:t>, saját genetikai anyaguk van;</a:t>
            </a:r>
          </a:p>
          <a:p>
            <a:r>
              <a:rPr lang="hu-HU" b="1" dirty="0">
                <a:solidFill>
                  <a:schemeClr val="tx1"/>
                </a:solidFill>
              </a:rPr>
              <a:t>- </a:t>
            </a:r>
            <a:r>
              <a:rPr lang="hu-HU" dirty="0">
                <a:solidFill>
                  <a:schemeClr val="tx1"/>
                </a:solidFill>
              </a:rPr>
              <a:t>összességük a sejtben a </a:t>
            </a:r>
            <a:r>
              <a:rPr lang="hu-HU" dirty="0">
                <a:solidFill>
                  <a:srgbClr val="0070C0"/>
                </a:solidFill>
              </a:rPr>
              <a:t>plasztidomot</a:t>
            </a:r>
            <a:r>
              <a:rPr lang="hu-HU" dirty="0">
                <a:solidFill>
                  <a:schemeClr val="tx1"/>
                </a:solidFill>
              </a:rPr>
              <a:t> alkotja;</a:t>
            </a:r>
          </a:p>
          <a:p>
            <a:r>
              <a:rPr lang="hu-HU" b="1" u="sng" dirty="0">
                <a:solidFill>
                  <a:srgbClr val="7030A0"/>
                </a:solidFill>
              </a:rPr>
              <a:t>Osztályozásuk</a:t>
            </a:r>
            <a:r>
              <a:rPr lang="hu-HU" u="sng" dirty="0">
                <a:solidFill>
                  <a:srgbClr val="7030A0"/>
                </a:solidFill>
              </a:rPr>
              <a:t>: </a:t>
            </a:r>
          </a:p>
          <a:p>
            <a:r>
              <a:rPr lang="hu-HU" b="1" dirty="0">
                <a:solidFill>
                  <a:srgbClr val="00B050"/>
                </a:solidFill>
              </a:rPr>
              <a:t>1. Fotoszintetizáló plasztiszok : </a:t>
            </a:r>
            <a:r>
              <a:rPr lang="hu-HU" b="1" dirty="0">
                <a:solidFill>
                  <a:srgbClr val="60E43C"/>
                </a:solidFill>
              </a:rPr>
              <a:t>kloroplasztisz</a:t>
            </a:r>
            <a:r>
              <a:rPr lang="hu-HU" b="1" dirty="0">
                <a:solidFill>
                  <a:schemeClr val="tx1"/>
                </a:solidFill>
              </a:rPr>
              <a:t>, </a:t>
            </a:r>
            <a:r>
              <a:rPr lang="hu-HU" b="1" dirty="0">
                <a:solidFill>
                  <a:srgbClr val="663300"/>
                </a:solidFill>
              </a:rPr>
              <a:t>feoplasztisz</a:t>
            </a:r>
            <a:r>
              <a:rPr lang="hu-HU" b="1" dirty="0">
                <a:solidFill>
                  <a:schemeClr val="tx1"/>
                </a:solidFill>
              </a:rPr>
              <a:t>, </a:t>
            </a:r>
            <a:r>
              <a:rPr lang="hu-HU" b="1" dirty="0">
                <a:solidFill>
                  <a:srgbClr val="FF0000"/>
                </a:solidFill>
              </a:rPr>
              <a:t>rhodoplasztisz</a:t>
            </a:r>
          </a:p>
          <a:p>
            <a:r>
              <a:rPr lang="hu-HU" b="1" dirty="0">
                <a:solidFill>
                  <a:srgbClr val="00B050"/>
                </a:solidFill>
              </a:rPr>
              <a:t>2. Nem fotoszintetizáló plasztiszok: </a:t>
            </a:r>
          </a:p>
          <a:p>
            <a:r>
              <a:rPr lang="hu-HU" b="1" dirty="0">
                <a:solidFill>
                  <a:srgbClr val="FF0000"/>
                </a:solidFill>
              </a:rPr>
              <a:t>- színtelenek (leukoplasztiszok): </a:t>
            </a:r>
            <a:r>
              <a:rPr lang="hu-HU" b="1" dirty="0">
                <a:solidFill>
                  <a:schemeClr val="tx1"/>
                </a:solidFill>
              </a:rPr>
              <a:t>raktározó szerep: keményítőt, olajat, fehérjéket;</a:t>
            </a:r>
          </a:p>
          <a:p>
            <a:pPr lvl="2"/>
            <a:r>
              <a:rPr lang="hu-HU" b="1" dirty="0">
                <a:solidFill>
                  <a:srgbClr val="FF0000"/>
                </a:solidFill>
              </a:rPr>
              <a:t>- amiloplasztisz, elaioplasztisz, proteoplasztiszok;</a:t>
            </a:r>
          </a:p>
          <a:p>
            <a:r>
              <a:rPr lang="hu-HU" b="1" dirty="0">
                <a:solidFill>
                  <a:srgbClr val="FF0000"/>
                </a:solidFill>
              </a:rPr>
              <a:t>- színesek (kromoplasztiszok): </a:t>
            </a:r>
            <a:r>
              <a:rPr lang="hu-HU" b="1" dirty="0">
                <a:solidFill>
                  <a:schemeClr val="tx1"/>
                </a:solidFill>
              </a:rPr>
              <a:t>soha nem zöldek, megadják a termések, virágok színét (karotinok révén);</a:t>
            </a:r>
            <a:r>
              <a:rPr lang="hu-HU" b="1" dirty="0">
                <a:solidFill>
                  <a:srgbClr val="FF0000"/>
                </a:solidFill>
              </a:rPr>
              <a:t> </a:t>
            </a:r>
          </a:p>
          <a:p>
            <a:endParaRPr lang="hu-HU" b="1" u="sng" dirty="0">
              <a:solidFill>
                <a:srgbClr val="00B050"/>
              </a:solidFill>
            </a:endParaRPr>
          </a:p>
          <a:p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05665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770E-6601-4455-9F40-26419BE9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2842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KLOROPLASZTISZ</a:t>
            </a:r>
            <a:endParaRPr lang="ro-RO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D3708-A4CA-4557-B8B8-31957D188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54" y="1527956"/>
            <a:ext cx="8363556" cy="5076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7502F1-A68C-42D6-AF39-FD15D2FAE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991" y="1702191"/>
            <a:ext cx="3930108" cy="2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75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DAEEE-2A6E-464A-8580-D158CE6C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07236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KLOROPLASZTISZ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ADB57-113D-40B7-A30E-2AC9A8DA0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547446"/>
            <a:ext cx="11294950" cy="4811021"/>
          </a:xfrm>
        </p:spPr>
        <p:txBody>
          <a:bodyPr/>
          <a:lstStyle/>
          <a:p>
            <a:r>
              <a:rPr lang="hu-HU" b="1" u="sng" dirty="0">
                <a:solidFill>
                  <a:srgbClr val="C00000"/>
                </a:solidFill>
              </a:rPr>
              <a:t>Szerkezete:</a:t>
            </a:r>
            <a:endParaRPr lang="hu-HU" dirty="0"/>
          </a:p>
          <a:p>
            <a:r>
              <a:rPr lang="hu-HU" dirty="0"/>
              <a:t>- </a:t>
            </a:r>
            <a:r>
              <a:rPr lang="hu-HU" b="1" dirty="0">
                <a:solidFill>
                  <a:schemeClr val="tx1"/>
                </a:solidFill>
              </a:rPr>
              <a:t>kettős hártya határolja</a:t>
            </a:r>
            <a:r>
              <a:rPr lang="hu-HU" dirty="0">
                <a:solidFill>
                  <a:schemeClr val="tx1"/>
                </a:solidFill>
              </a:rPr>
              <a:t>;</a:t>
            </a:r>
          </a:p>
          <a:p>
            <a:r>
              <a:rPr lang="hu-HU" dirty="0"/>
              <a:t>- méretük változatos, a fotoszintetizáló (asszimiláló) sejtekre jllemzőek;</a:t>
            </a:r>
          </a:p>
          <a:p>
            <a:r>
              <a:rPr lang="hu-HU" dirty="0"/>
              <a:t>-  belsejében: </a:t>
            </a:r>
            <a:r>
              <a:rPr lang="hu-HU" b="1" dirty="0">
                <a:solidFill>
                  <a:srgbClr val="0070C0"/>
                </a:solidFill>
              </a:rPr>
              <a:t>alapállomány</a:t>
            </a:r>
            <a:r>
              <a:rPr lang="hu-HU" dirty="0"/>
              <a:t> vagy </a:t>
            </a:r>
            <a:r>
              <a:rPr lang="hu-HU" b="1" dirty="0">
                <a:solidFill>
                  <a:srgbClr val="0070C0"/>
                </a:solidFill>
              </a:rPr>
              <a:t>sztróma</a:t>
            </a:r>
            <a:r>
              <a:rPr lang="hu-HU" dirty="0"/>
              <a:t> (benne riboszómák, genetikai anyag, keményítőszemcsék, enzimek), </a:t>
            </a:r>
            <a:r>
              <a:rPr lang="hu-HU" b="1" dirty="0">
                <a:solidFill>
                  <a:srgbClr val="0070C0"/>
                </a:solidFill>
              </a:rPr>
              <a:t>tilakoidok (lapos zsákok </a:t>
            </a:r>
          </a:p>
          <a:p>
            <a:r>
              <a:rPr lang="hu-HU" b="1" dirty="0">
                <a:solidFill>
                  <a:srgbClr val="0070C0"/>
                </a:solidFill>
              </a:rPr>
              <a:t>a sztrómában)</a:t>
            </a:r>
            <a:r>
              <a:rPr lang="hu-HU" dirty="0"/>
              <a:t>, </a:t>
            </a:r>
            <a:r>
              <a:rPr lang="hu-HU" b="1" dirty="0">
                <a:solidFill>
                  <a:srgbClr val="0070C0"/>
                </a:solidFill>
              </a:rPr>
              <a:t>gránumok</a:t>
            </a:r>
            <a:r>
              <a:rPr lang="hu-HU" dirty="0"/>
              <a:t>;</a:t>
            </a:r>
          </a:p>
          <a:p>
            <a:r>
              <a:rPr lang="hu-HU" dirty="0"/>
              <a:t>- klorofill-a és klorofill-b;</a:t>
            </a:r>
          </a:p>
          <a:p>
            <a:r>
              <a:rPr lang="hu-HU" b="1" u="sng" dirty="0">
                <a:solidFill>
                  <a:srgbClr val="00B050"/>
                </a:solidFill>
              </a:rPr>
              <a:t>Szerepe</a:t>
            </a:r>
            <a:r>
              <a:rPr lang="hu-HU" dirty="0"/>
              <a:t>: </a:t>
            </a:r>
          </a:p>
          <a:p>
            <a:r>
              <a:rPr lang="hu-HU" dirty="0"/>
              <a:t>- </a:t>
            </a:r>
            <a:r>
              <a:rPr lang="hu-HU" b="1" dirty="0"/>
              <a:t>fotoszintézis (szerves anyagok előállítása);</a:t>
            </a:r>
            <a:endParaRPr lang="ro-RO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B4DC3-184E-4BA7-ABEA-6E758D163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892" y="3305909"/>
            <a:ext cx="3439625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23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FA59-C339-4A14-BC44-22867547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46314"/>
            <a:ext cx="10772775" cy="1076049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KLOROPLASZTISZ</a:t>
            </a:r>
            <a:endParaRPr lang="ro-R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A920C-0351-4F29-9372-D87409C37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281" y="1672081"/>
            <a:ext cx="5563438" cy="518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09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3B38-D553-44EE-BEDB-A04A9FC2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76049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b="1">
                <a:solidFill>
                  <a:schemeClr val="tx1"/>
                </a:solidFill>
              </a:rPr>
              <a:t>VAKUÓLUM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66CE-883C-49ED-B9BB-84BEC136F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955408"/>
            <a:ext cx="10753725" cy="4403059"/>
          </a:xfrm>
        </p:spPr>
        <p:txBody>
          <a:bodyPr/>
          <a:lstStyle/>
          <a:p>
            <a:r>
              <a:rPr lang="hu-HU" dirty="0"/>
              <a:t>- </a:t>
            </a:r>
            <a:r>
              <a:rPr lang="hu-HU" b="1" dirty="0"/>
              <a:t>csak növényi sejtekre jellemző </a:t>
            </a:r>
            <a:r>
              <a:rPr lang="hu-HU" dirty="0"/>
              <a:t>sejtalkotó; állati sejtben nincs jelen;</a:t>
            </a:r>
          </a:p>
          <a:p>
            <a:r>
              <a:rPr lang="hu-HU" dirty="0"/>
              <a:t>- </a:t>
            </a:r>
            <a:r>
              <a:rPr lang="hu-HU" b="1" dirty="0"/>
              <a:t>sejtnedvet</a:t>
            </a:r>
            <a:r>
              <a:rPr lang="hu-HU" dirty="0"/>
              <a:t> tartalmaz;</a:t>
            </a:r>
          </a:p>
          <a:p>
            <a:r>
              <a:rPr lang="hu-HU" dirty="0"/>
              <a:t>- </a:t>
            </a:r>
            <a:r>
              <a:rPr lang="hu-HU" b="1" dirty="0"/>
              <a:t>mérete és száma változó </a:t>
            </a:r>
            <a:r>
              <a:rPr lang="hu-HU" dirty="0"/>
              <a:t>a sejtben; </a:t>
            </a:r>
          </a:p>
          <a:p>
            <a:r>
              <a:rPr lang="hu-HU" dirty="0"/>
              <a:t>- egyszeres membrán borítja </a:t>
            </a:r>
            <a:r>
              <a:rPr lang="hu-HU" b="1" dirty="0"/>
              <a:t>(tonoplaszt)</a:t>
            </a:r>
            <a:r>
              <a:rPr lang="hu-HU" dirty="0"/>
              <a:t>;</a:t>
            </a:r>
          </a:p>
          <a:p>
            <a:r>
              <a:rPr lang="hu-HU" dirty="0"/>
              <a:t>- a sejt vakuólumainak összessége a </a:t>
            </a:r>
            <a:r>
              <a:rPr lang="hu-HU" b="1" dirty="0"/>
              <a:t>vakuólumrendszert</a:t>
            </a:r>
            <a:r>
              <a:rPr lang="hu-HU" dirty="0"/>
              <a:t> hozza létre;</a:t>
            </a:r>
          </a:p>
          <a:p>
            <a:r>
              <a:rPr lang="hu-HU" b="1" u="sng" dirty="0">
                <a:solidFill>
                  <a:srgbClr val="00B050"/>
                </a:solidFill>
              </a:rPr>
              <a:t>Szerepe:</a:t>
            </a:r>
          </a:p>
          <a:p>
            <a:r>
              <a:rPr lang="hu-HU" dirty="0"/>
              <a:t>- </a:t>
            </a:r>
            <a:r>
              <a:rPr lang="hu-HU" b="1" dirty="0"/>
              <a:t>raktározás </a:t>
            </a:r>
            <a:r>
              <a:rPr lang="hu-HU" dirty="0"/>
              <a:t>(víz, tápanyagok, anyagcseretermékek, tartalék anyagok);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57914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A667A8-1C75-4124-91B7-818A99C8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500063"/>
            <a:ext cx="10772775" cy="1089586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b="1">
                <a:solidFill>
                  <a:schemeClr val="tx1"/>
                </a:solidFill>
              </a:rPr>
              <a:t>VAKUÓLUM</a:t>
            </a:r>
            <a:endParaRPr lang="ro-RO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C559A-A83D-4471-8A82-C0AAD249F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40" y="1762272"/>
            <a:ext cx="6948720" cy="50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B480-F4F8-48A5-B837-A919CD07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63507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Az eukarióta sejt alkotóelemei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33C1F-F5D0-4AF8-A04C-8C7D5F19A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1406770"/>
            <a:ext cx="10923945" cy="5148776"/>
          </a:xfrm>
        </p:spPr>
        <p:txBody>
          <a:bodyPr/>
          <a:lstStyle/>
          <a:p>
            <a:r>
              <a:rPr lang="hu-HU" dirty="0"/>
              <a:t>- </a:t>
            </a:r>
            <a:r>
              <a:rPr lang="hu-HU" sz="3200" b="1" dirty="0">
                <a:solidFill>
                  <a:schemeClr val="tx1"/>
                </a:solidFill>
              </a:rPr>
              <a:t>2 fő csoport: </a:t>
            </a:r>
          </a:p>
          <a:p>
            <a:r>
              <a:rPr lang="hu-HU" sz="3200" b="1" dirty="0">
                <a:solidFill>
                  <a:srgbClr val="FF0000"/>
                </a:solidFill>
              </a:rPr>
              <a:t>1. PROTOPLAZMATIKUS ALKOTÓELEMEK:</a:t>
            </a:r>
          </a:p>
          <a:p>
            <a:r>
              <a:rPr lang="hu-HU" sz="3200" dirty="0">
                <a:solidFill>
                  <a:schemeClr val="tx1"/>
                </a:solidFill>
              </a:rPr>
              <a:t>- sejthártya, hialoplazma és sejtszervecskék: ER, riboszómák, mitokondrium, plasztiszok, lizoszómák, sejtmag, Nissl-testecskék, neurofibrillumok, centroszómák, miofibrillumok, csillók, ostorok;</a:t>
            </a:r>
          </a:p>
          <a:p>
            <a:r>
              <a:rPr lang="hu-HU" sz="3200" b="1" dirty="0">
                <a:solidFill>
                  <a:srgbClr val="FF0000"/>
                </a:solidFill>
              </a:rPr>
              <a:t>2. NEM-PROTOPLAZMATIKUS ALKOTÓELEMEK:</a:t>
            </a:r>
          </a:p>
          <a:p>
            <a:r>
              <a:rPr lang="hu-HU" sz="3200" dirty="0">
                <a:solidFill>
                  <a:schemeClr val="tx1"/>
                </a:solidFill>
              </a:rPr>
              <a:t>- sejtfal, sejtnedv, zárványok (keményítő szemcsék, kristályok stb.)</a:t>
            </a:r>
            <a:endParaRPr lang="ro-RO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31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5963-EE61-47AA-B60F-B8A0556F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82" y="1770801"/>
            <a:ext cx="11018961" cy="2758995"/>
          </a:xfrm>
        </p:spPr>
        <p:txBody>
          <a:bodyPr>
            <a:normAutofit/>
          </a:bodyPr>
          <a:lstStyle/>
          <a:p>
            <a:pPr algn="ctr"/>
            <a:r>
              <a:rPr lang="hu-HU" sz="6000" b="1" dirty="0">
                <a:solidFill>
                  <a:schemeClr val="tx1"/>
                </a:solidFill>
              </a:rPr>
              <a:t>AZ ÁLLATI SEJT SPECIFIKUS PROTOPLAZMATIKUS ALKOTÓELEMEI</a:t>
            </a:r>
            <a:endParaRPr lang="ro-RO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39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6607-A7E4-490C-A2F5-F840C2FF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8859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MIOFIBRILLUMOK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523B6-F4CE-4575-92F9-624A9EA7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2518117"/>
          </a:xfrm>
        </p:spPr>
        <p:txBody>
          <a:bodyPr/>
          <a:lstStyle/>
          <a:p>
            <a:r>
              <a:rPr lang="hu-HU" dirty="0"/>
              <a:t>- csak az </a:t>
            </a:r>
            <a:r>
              <a:rPr lang="hu-HU" b="1" dirty="0"/>
              <a:t>izomsejteken</a:t>
            </a:r>
            <a:r>
              <a:rPr lang="hu-HU" dirty="0"/>
              <a:t> találhatók meg;</a:t>
            </a:r>
          </a:p>
          <a:p>
            <a:r>
              <a:rPr lang="hu-HU" dirty="0"/>
              <a:t>- az izomösszehúzódás elemei;</a:t>
            </a:r>
          </a:p>
          <a:p>
            <a:r>
              <a:rPr lang="hu-HU" dirty="0"/>
              <a:t>- haránt irányban csíkozottak, innen a </a:t>
            </a:r>
            <a:r>
              <a:rPr lang="hu-HU" i="1" dirty="0"/>
              <a:t>harántcsíkolt izmok </a:t>
            </a:r>
            <a:r>
              <a:rPr lang="hu-HU" dirty="0"/>
              <a:t>megnevezés;</a:t>
            </a:r>
          </a:p>
          <a:p>
            <a:r>
              <a:rPr lang="hu-HU" b="1" u="sng" dirty="0">
                <a:solidFill>
                  <a:srgbClr val="00B050"/>
                </a:solidFill>
              </a:rPr>
              <a:t>Szerepük</a:t>
            </a:r>
            <a:r>
              <a:rPr lang="hu-HU" b="1" dirty="0">
                <a:solidFill>
                  <a:srgbClr val="00B050"/>
                </a:solidFill>
              </a:rPr>
              <a:t>:</a:t>
            </a:r>
          </a:p>
          <a:p>
            <a:r>
              <a:rPr lang="hu-HU" dirty="0"/>
              <a:t>- </a:t>
            </a:r>
            <a:r>
              <a:rPr lang="hu-HU" b="1" dirty="0"/>
              <a:t>izomösszehúzódás</a:t>
            </a:r>
            <a:r>
              <a:rPr lang="hu-HU" dirty="0"/>
              <a:t>;</a:t>
            </a: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76214-F16A-41DB-BF4F-AA9659F04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78" y="3429000"/>
            <a:ext cx="48768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6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4447-6D44-4A98-BBAE-3C8C50BD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60455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NEUROFIBRILLUMOK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02A4D-CB4B-4E9B-9F86-18F2C40E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899138"/>
            <a:ext cx="10753725" cy="4459329"/>
          </a:xfrm>
        </p:spPr>
        <p:txBody>
          <a:bodyPr/>
          <a:lstStyle/>
          <a:p>
            <a:r>
              <a:rPr lang="hu-HU" dirty="0"/>
              <a:t>- csak az </a:t>
            </a:r>
            <a:r>
              <a:rPr lang="hu-HU" b="1" dirty="0"/>
              <a:t>idegsejtekre</a:t>
            </a:r>
            <a:r>
              <a:rPr lang="hu-HU" dirty="0"/>
              <a:t> jellemzőek;</a:t>
            </a:r>
          </a:p>
          <a:p>
            <a:r>
              <a:rPr lang="hu-HU" dirty="0"/>
              <a:t>- behálózzák a neurono</a:t>
            </a:r>
            <a:r>
              <a:rPr lang="en-GB" dirty="0"/>
              <a:t>k/</a:t>
            </a:r>
            <a:r>
              <a:rPr lang="hu-HU" dirty="0"/>
              <a:t>idegsejtek citoplazmáját;</a:t>
            </a:r>
          </a:p>
          <a:p>
            <a:r>
              <a:rPr lang="hu-HU" b="1" u="sng" dirty="0">
                <a:solidFill>
                  <a:srgbClr val="00B050"/>
                </a:solidFill>
              </a:rPr>
              <a:t>Szerepük</a:t>
            </a:r>
            <a:r>
              <a:rPr lang="hu-HU" dirty="0"/>
              <a:t>:</a:t>
            </a:r>
          </a:p>
          <a:p>
            <a:r>
              <a:rPr lang="hu-HU" dirty="0"/>
              <a:t>- </a:t>
            </a:r>
            <a:r>
              <a:rPr lang="hu-HU" b="1" dirty="0"/>
              <a:t>támasztás</a:t>
            </a:r>
            <a:r>
              <a:rPr lang="hu-HU" dirty="0"/>
              <a:t> és </a:t>
            </a:r>
            <a:r>
              <a:rPr lang="hu-HU" b="1" dirty="0"/>
              <a:t>sejten belüli szállítás;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8696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4447-6D44-4A98-BBAE-3C8C50BD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60455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NISSL-TESTECSKÉK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02A4D-CB4B-4E9B-9F86-18F2C40E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899138"/>
            <a:ext cx="10753725" cy="4958861"/>
          </a:xfrm>
        </p:spPr>
        <p:txBody>
          <a:bodyPr/>
          <a:lstStyle/>
          <a:p>
            <a:r>
              <a:rPr lang="hu-HU" dirty="0"/>
              <a:t>- az </a:t>
            </a:r>
            <a:r>
              <a:rPr lang="hu-HU" b="1" dirty="0"/>
              <a:t>idegsejtekre</a:t>
            </a:r>
            <a:r>
              <a:rPr lang="hu-HU" dirty="0"/>
              <a:t> jellemzőek;</a:t>
            </a:r>
          </a:p>
          <a:p>
            <a:r>
              <a:rPr lang="hu-HU" dirty="0"/>
              <a:t>- DER sűrű tömege</a:t>
            </a:r>
            <a:r>
              <a:rPr lang="en-GB" dirty="0"/>
              <a:t> </a:t>
            </a:r>
            <a:r>
              <a:rPr lang="en-GB" dirty="0" err="1"/>
              <a:t>alkotja</a:t>
            </a:r>
            <a:r>
              <a:rPr lang="hu-HU" dirty="0"/>
              <a:t>;</a:t>
            </a:r>
          </a:p>
          <a:p>
            <a:r>
              <a:rPr lang="hu-HU" b="1" u="sng" dirty="0">
                <a:solidFill>
                  <a:srgbClr val="00B050"/>
                </a:solidFill>
              </a:rPr>
              <a:t>Szerepük</a:t>
            </a:r>
            <a:r>
              <a:rPr lang="hu-HU" dirty="0"/>
              <a:t>:</a:t>
            </a:r>
          </a:p>
          <a:p>
            <a:r>
              <a:rPr lang="hu-HU" dirty="0"/>
              <a:t>- </a:t>
            </a:r>
            <a:r>
              <a:rPr lang="hu-HU" b="1" dirty="0"/>
              <a:t>a neuronok specifikus fehérjéinek szintézise;</a:t>
            </a:r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574FB-B9CB-48CE-A959-A9D7B5CB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97" y="3738348"/>
            <a:ext cx="5570807" cy="3119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ACD92A-FE8A-47AF-BE0E-CCEE317EAC46}"/>
              </a:ext>
            </a:extLst>
          </p:cNvPr>
          <p:cNvSpPr txBox="1"/>
          <p:nvPr/>
        </p:nvSpPr>
        <p:spPr>
          <a:xfrm>
            <a:off x="2180492" y="5474900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Nissl-testek</a:t>
            </a:r>
            <a:endParaRPr lang="ro-RO" sz="24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67CEFE-CF99-4415-9726-8A6C871D55B8}"/>
              </a:ext>
            </a:extLst>
          </p:cNvPr>
          <p:cNvCxnSpPr/>
          <p:nvPr/>
        </p:nvCxnSpPr>
        <p:spPr>
          <a:xfrm flipV="1">
            <a:off x="3727938" y="5598942"/>
            <a:ext cx="3995225" cy="10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165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4447-6D44-4A98-BBAE-3C8C50BD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60455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CSILLÓK ÉS OSTOROK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02A4D-CB4B-4E9B-9F86-18F2C40E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899139"/>
            <a:ext cx="10985461" cy="3168308"/>
          </a:xfrm>
        </p:spPr>
        <p:txBody>
          <a:bodyPr/>
          <a:lstStyle/>
          <a:p>
            <a:r>
              <a:rPr lang="hu-HU" dirty="0"/>
              <a:t>- a </a:t>
            </a:r>
            <a:r>
              <a:rPr lang="hu-HU" b="1" dirty="0"/>
              <a:t>csillók</a:t>
            </a:r>
            <a:r>
              <a:rPr lang="hu-HU" dirty="0"/>
              <a:t> </a:t>
            </a:r>
            <a:r>
              <a:rPr lang="hu-HU" b="1" dirty="0"/>
              <a:t>rövidek</a:t>
            </a:r>
            <a:r>
              <a:rPr lang="hu-HU" dirty="0"/>
              <a:t> és sok van belőlük a sejten (pl. légcső-, hörgők hámja, hallósejtek);</a:t>
            </a:r>
          </a:p>
          <a:p>
            <a:r>
              <a:rPr lang="hu-HU" dirty="0"/>
              <a:t>- a csillók megtalálhatók pl. a papucsállatkánál is (protiszta)</a:t>
            </a:r>
            <a:r>
              <a:rPr lang="en-GB" dirty="0"/>
              <a:t> – </a:t>
            </a:r>
            <a:r>
              <a:rPr lang="hu-HU" dirty="0"/>
              <a:t>itt </a:t>
            </a:r>
            <a:r>
              <a:rPr lang="en-GB" dirty="0" err="1"/>
              <a:t>mozgat</a:t>
            </a:r>
            <a:r>
              <a:rPr lang="hu-HU" dirty="0"/>
              <a:t>ó szerepük van;</a:t>
            </a:r>
          </a:p>
          <a:p>
            <a:r>
              <a:rPr lang="hu-HU" dirty="0"/>
              <a:t>- </a:t>
            </a:r>
            <a:r>
              <a:rPr lang="hu-HU" b="1" dirty="0"/>
              <a:t>az ostorok hosszabbak</a:t>
            </a:r>
            <a:r>
              <a:rPr lang="hu-HU" dirty="0"/>
              <a:t>, számuk általában 1 (pl. spermium), növényeknél, egyes moszatoknál, baktériumoknál is megtalálhatók;</a:t>
            </a:r>
          </a:p>
          <a:p>
            <a:r>
              <a:rPr lang="hu-HU" b="1" u="sng" dirty="0">
                <a:solidFill>
                  <a:srgbClr val="00B050"/>
                </a:solidFill>
              </a:rPr>
              <a:t>Szerepük</a:t>
            </a:r>
            <a:r>
              <a:rPr lang="hu-HU" dirty="0"/>
              <a:t>:</a:t>
            </a:r>
          </a:p>
          <a:p>
            <a:r>
              <a:rPr lang="hu-HU" dirty="0"/>
              <a:t>- a sejt </a:t>
            </a:r>
            <a:r>
              <a:rPr lang="hu-HU" b="1" dirty="0"/>
              <a:t>mozgatása;</a:t>
            </a:r>
          </a:p>
          <a:p>
            <a:r>
              <a:rPr lang="hu-HU" b="1" dirty="0"/>
              <a:t>- a szennyezőanyagok eltávolítása a légutakból, hallás </a:t>
            </a:r>
            <a:r>
              <a:rPr lang="hu-HU" dirty="0"/>
              <a:t>(a csillós hallósejtek révén);</a:t>
            </a:r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494955-767A-4D50-A334-170A2D70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44" y="5114925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2C630A-804F-4143-8422-4926431D6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951" y="5067446"/>
            <a:ext cx="3163689" cy="1771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2EBEDB-0D67-451E-802B-173E50159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572" y="5114925"/>
            <a:ext cx="2959772" cy="16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6F34-5552-49DD-A56F-FEE1854A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272062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hu-HU" sz="6600" b="1" dirty="0">
                <a:solidFill>
                  <a:schemeClr val="tx1"/>
                </a:solidFill>
              </a:rPr>
              <a:t>A SEJT NEM PROTOPLAZMATIKUS ALKOTÓELEMEI</a:t>
            </a:r>
            <a:endParaRPr lang="ro-RO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84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9E2A-40F0-4369-AE98-9838F3E4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04184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SEJTFAL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FAAF0-AB60-4755-9B58-85D252D39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180492"/>
            <a:ext cx="10753725" cy="4459458"/>
          </a:xfrm>
        </p:spPr>
        <p:txBody>
          <a:bodyPr/>
          <a:lstStyle/>
          <a:p>
            <a:r>
              <a:rPr lang="hu-HU" dirty="0"/>
              <a:t>- növényekre, gombákra, baktériumokra (prokarióta) jellemző;</a:t>
            </a:r>
          </a:p>
          <a:p>
            <a:r>
              <a:rPr lang="hu-HU" dirty="0"/>
              <a:t>- </a:t>
            </a:r>
            <a:r>
              <a:rPr lang="hu-HU" b="1" dirty="0"/>
              <a:t>állati sejtnek NINCS sejtfala!</a:t>
            </a:r>
          </a:p>
          <a:p>
            <a:r>
              <a:rPr lang="hu-HU" dirty="0"/>
              <a:t>- szorosan a sejthártyához tapad (kívülről);</a:t>
            </a:r>
          </a:p>
          <a:p>
            <a:r>
              <a:rPr lang="hu-HU" dirty="0"/>
              <a:t>- cellulózt (növények), mureint (baktériumok), pektint, kitint (gombák) tartalmaz;</a:t>
            </a:r>
          </a:p>
          <a:p>
            <a:r>
              <a:rPr lang="hu-HU" dirty="0"/>
              <a:t>- a szövetek sejtjei egymással </a:t>
            </a:r>
            <a:r>
              <a:rPr lang="hu-HU" b="1" dirty="0">
                <a:solidFill>
                  <a:srgbClr val="FF0000"/>
                </a:solidFill>
              </a:rPr>
              <a:t>plazmodezmoszokon</a:t>
            </a:r>
            <a:r>
              <a:rPr lang="hu-HU" dirty="0"/>
              <a:t> keresztül állnak kapcsolatban ( a sejthártya hengeres csatornái két sejt között);</a:t>
            </a:r>
          </a:p>
          <a:p>
            <a:r>
              <a:rPr lang="ro-RO" b="1" u="sng" dirty="0">
                <a:solidFill>
                  <a:srgbClr val="00B050"/>
                </a:solidFill>
              </a:rPr>
              <a:t>Szerepe: </a:t>
            </a:r>
          </a:p>
          <a:p>
            <a:r>
              <a:rPr lang="ro-RO" b="1" dirty="0">
                <a:solidFill>
                  <a:schemeClr val="tx1"/>
                </a:solidFill>
              </a:rPr>
              <a:t>- védi a sejtet, megszabja a sejt alakját;</a:t>
            </a:r>
          </a:p>
        </p:txBody>
      </p:sp>
    </p:spTree>
    <p:extLst>
      <p:ext uri="{BB962C8B-B14F-4D97-AF65-F5344CB8AC3E}">
        <p14:creationId xmlns:p14="http://schemas.microsoft.com/office/powerpoint/2010/main" val="1243956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F1027-1FE0-40D2-A68A-AC8638A7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540282"/>
          </a:xfr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b="1">
                <a:solidFill>
                  <a:schemeClr val="tx1"/>
                </a:solidFill>
              </a:rPr>
              <a:t>SEJTZÁRVÁNYOK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55F9A-D95F-47A4-ACB5-927EC1E3D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574388"/>
            <a:ext cx="10753725" cy="3671667"/>
          </a:xfrm>
        </p:spPr>
        <p:txBody>
          <a:bodyPr/>
          <a:lstStyle/>
          <a:p>
            <a:r>
              <a:rPr lang="hu-HU" dirty="0"/>
              <a:t>- </a:t>
            </a:r>
            <a:r>
              <a:rPr lang="hu-HU" b="1" dirty="0"/>
              <a:t>a sejtanyagcsere köztes- és végtermékei</a:t>
            </a:r>
            <a:r>
              <a:rPr lang="hu-HU" dirty="0"/>
              <a:t>;</a:t>
            </a:r>
          </a:p>
          <a:p>
            <a:r>
              <a:rPr lang="hu-HU" dirty="0"/>
              <a:t>- a </a:t>
            </a:r>
            <a:r>
              <a:rPr lang="hu-HU" b="1" dirty="0"/>
              <a:t>plasztiszokban</a:t>
            </a:r>
            <a:r>
              <a:rPr lang="hu-HU" dirty="0"/>
              <a:t> vagy </a:t>
            </a:r>
            <a:r>
              <a:rPr lang="hu-HU" b="1" dirty="0"/>
              <a:t>vakuólumokban</a:t>
            </a:r>
            <a:r>
              <a:rPr lang="hu-HU" dirty="0"/>
              <a:t> raktározódnak;</a:t>
            </a:r>
          </a:p>
          <a:p>
            <a:r>
              <a:rPr lang="hu-HU" dirty="0"/>
              <a:t>- lehetnek </a:t>
            </a:r>
            <a:r>
              <a:rPr lang="hu-HU" b="1" dirty="0"/>
              <a:t>szervesek</a:t>
            </a:r>
            <a:r>
              <a:rPr lang="hu-HU" dirty="0"/>
              <a:t> (keményítőszemcsék, aleuronszemcsék – a vakuólumokban raktározott fehérjezárvány) vagy </a:t>
            </a:r>
            <a:r>
              <a:rPr lang="hu-HU" b="1" dirty="0"/>
              <a:t>szervetlenek</a:t>
            </a:r>
            <a:r>
              <a:rPr lang="hu-HU" dirty="0"/>
              <a:t> (CaCO3, SiO2, CaSO4)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03380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E4D0-ECD7-4A08-A28A-F9DAFE82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74320"/>
            <a:ext cx="10772775" cy="935372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ÖSSZEFOGLALÓ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FC9E-7930-48E9-8E12-7EC5B3842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055077"/>
            <a:ext cx="11437033" cy="5528603"/>
          </a:xfrm>
          <a:solidFill>
            <a:srgbClr val="663300"/>
          </a:solidFill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tx1"/>
                </a:solidFill>
              </a:rPr>
              <a:t>- A sejtek általános összetevői a </a:t>
            </a:r>
            <a:r>
              <a:rPr lang="hu-HU" b="1" dirty="0">
                <a:solidFill>
                  <a:schemeClr val="tx1"/>
                </a:solidFill>
              </a:rPr>
              <a:t>sejthártya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b="1" dirty="0">
                <a:solidFill>
                  <a:schemeClr val="tx1"/>
                </a:solidFill>
              </a:rPr>
              <a:t>sejtmag</a:t>
            </a:r>
            <a:r>
              <a:rPr lang="hu-HU" dirty="0">
                <a:solidFill>
                  <a:schemeClr val="tx1"/>
                </a:solidFill>
              </a:rPr>
              <a:t> és a </a:t>
            </a:r>
            <a:r>
              <a:rPr lang="hu-HU" b="1" dirty="0">
                <a:solidFill>
                  <a:schemeClr val="tx1"/>
                </a:solidFill>
              </a:rPr>
              <a:t>citoplazma</a:t>
            </a:r>
            <a:r>
              <a:rPr lang="hu-HU" dirty="0">
                <a:solidFill>
                  <a:schemeClr val="tx1"/>
                </a:solidFill>
              </a:rPr>
              <a:t>;</a:t>
            </a:r>
          </a:p>
          <a:p>
            <a:r>
              <a:rPr lang="hu-HU" dirty="0">
                <a:solidFill>
                  <a:schemeClr val="tx1"/>
                </a:solidFill>
              </a:rPr>
              <a:t>A </a:t>
            </a:r>
            <a:r>
              <a:rPr lang="hu-HU" b="1" dirty="0">
                <a:solidFill>
                  <a:schemeClr val="tx1"/>
                </a:solidFill>
              </a:rPr>
              <a:t>sejtalkotók</a:t>
            </a:r>
            <a:r>
              <a:rPr lang="hu-HU" dirty="0">
                <a:solidFill>
                  <a:schemeClr val="tx1"/>
                </a:solidFill>
              </a:rPr>
              <a:t> lehetnek </a:t>
            </a:r>
            <a:r>
              <a:rPr lang="hu-HU" b="1" dirty="0">
                <a:solidFill>
                  <a:schemeClr val="tx1"/>
                </a:solidFill>
              </a:rPr>
              <a:t>protoplazmatikusak</a:t>
            </a:r>
            <a:r>
              <a:rPr lang="hu-HU" dirty="0">
                <a:solidFill>
                  <a:schemeClr val="tx1"/>
                </a:solidFill>
              </a:rPr>
              <a:t> (pl.mitokondriumok, sejthártya, sejtmag, ER, Golgi-készülék, riboszómák, centroszómák, miofibrillumok, neurofibrillumok, Nissl-testek, csillók, ostorok)  és </a:t>
            </a:r>
            <a:r>
              <a:rPr lang="hu-HU" b="1" dirty="0">
                <a:solidFill>
                  <a:schemeClr val="tx1"/>
                </a:solidFill>
              </a:rPr>
              <a:t>nem protoplazmatikusak </a:t>
            </a:r>
            <a:r>
              <a:rPr lang="hu-HU" dirty="0">
                <a:solidFill>
                  <a:schemeClr val="tx1"/>
                </a:solidFill>
              </a:rPr>
              <a:t>(pl. sejtfal, zárványok)</a:t>
            </a:r>
          </a:p>
          <a:p>
            <a:r>
              <a:rPr lang="hu-HU" dirty="0">
                <a:solidFill>
                  <a:schemeClr val="tx1"/>
                </a:solidFill>
              </a:rPr>
              <a:t>- A citoplamában </a:t>
            </a:r>
            <a:r>
              <a:rPr lang="hu-HU" b="1" u="sng" dirty="0">
                <a:solidFill>
                  <a:schemeClr val="tx1"/>
                </a:solidFill>
              </a:rPr>
              <a:t>sejtszervecskék</a:t>
            </a:r>
            <a:r>
              <a:rPr lang="hu-HU" dirty="0">
                <a:solidFill>
                  <a:schemeClr val="tx1"/>
                </a:solidFill>
              </a:rPr>
              <a:t> találhatók, melyek biztosítják, hogy párhuzamosan több folyamat mehessen végbe elkülönülve a sejtekben;</a:t>
            </a:r>
          </a:p>
          <a:p>
            <a:r>
              <a:rPr lang="hu-HU" dirty="0">
                <a:solidFill>
                  <a:schemeClr val="tx1"/>
                </a:solidFill>
              </a:rPr>
              <a:t>- </a:t>
            </a:r>
            <a:r>
              <a:rPr lang="hu-HU" b="1" dirty="0">
                <a:solidFill>
                  <a:schemeClr val="tx1"/>
                </a:solidFill>
              </a:rPr>
              <a:t>A sejtszervecskéket </a:t>
            </a:r>
            <a:r>
              <a:rPr lang="hu-HU" i="1" dirty="0">
                <a:solidFill>
                  <a:schemeClr val="tx1"/>
                </a:solidFill>
              </a:rPr>
              <a:t>egyszeres</a:t>
            </a:r>
            <a:r>
              <a:rPr lang="hu-HU" dirty="0">
                <a:solidFill>
                  <a:schemeClr val="tx1"/>
                </a:solidFill>
              </a:rPr>
              <a:t> (Golgi, lizoszóma, ER) vagy </a:t>
            </a:r>
            <a:r>
              <a:rPr lang="hu-HU" i="1" dirty="0">
                <a:solidFill>
                  <a:schemeClr val="tx1"/>
                </a:solidFill>
              </a:rPr>
              <a:t>kettős hártya </a:t>
            </a:r>
            <a:r>
              <a:rPr lang="hu-HU" dirty="0">
                <a:solidFill>
                  <a:schemeClr val="tx1"/>
                </a:solidFill>
              </a:rPr>
              <a:t>(sejtmag, mitokondrium, kloroplasztisz) borítja (</a:t>
            </a:r>
            <a:r>
              <a:rPr lang="hu-HU" i="1" dirty="0">
                <a:solidFill>
                  <a:schemeClr val="tx1"/>
                </a:solidFill>
              </a:rPr>
              <a:t>vagy egy sem</a:t>
            </a:r>
            <a:r>
              <a:rPr lang="hu-HU" dirty="0">
                <a:solidFill>
                  <a:schemeClr val="tx1"/>
                </a:solidFill>
              </a:rPr>
              <a:t>: riboszómák), </a:t>
            </a:r>
            <a:r>
              <a:rPr lang="hu-HU" b="1" dirty="0">
                <a:solidFill>
                  <a:schemeClr val="tx1"/>
                </a:solidFill>
              </a:rPr>
              <a:t>ezek foszfolipid membránok</a:t>
            </a:r>
            <a:r>
              <a:rPr lang="hu-HU" dirty="0">
                <a:solidFill>
                  <a:schemeClr val="tx1"/>
                </a:solidFill>
              </a:rPr>
              <a:t>;</a:t>
            </a:r>
          </a:p>
          <a:p>
            <a:r>
              <a:rPr lang="hu-HU" dirty="0">
                <a:solidFill>
                  <a:schemeClr val="tx1"/>
                </a:solidFill>
              </a:rPr>
              <a:t>- </a:t>
            </a:r>
            <a:r>
              <a:rPr lang="hu-HU" b="1" u="sng" dirty="0">
                <a:solidFill>
                  <a:schemeClr val="tx1"/>
                </a:solidFill>
              </a:rPr>
              <a:t>A sejtszervecskék lehetnek</a:t>
            </a:r>
            <a:r>
              <a:rPr lang="hu-HU" dirty="0">
                <a:solidFill>
                  <a:schemeClr val="tx1"/>
                </a:solidFill>
              </a:rPr>
              <a:t>:</a:t>
            </a:r>
          </a:p>
          <a:p>
            <a:r>
              <a:rPr lang="hu-HU" dirty="0">
                <a:solidFill>
                  <a:schemeClr val="tx1"/>
                </a:solidFill>
              </a:rPr>
              <a:t>1. </a:t>
            </a:r>
            <a:r>
              <a:rPr lang="hu-HU" b="1" dirty="0">
                <a:solidFill>
                  <a:schemeClr val="tx1"/>
                </a:solidFill>
              </a:rPr>
              <a:t>Közösek</a:t>
            </a:r>
            <a:r>
              <a:rPr lang="hu-HU" dirty="0">
                <a:solidFill>
                  <a:schemeClr val="tx1"/>
                </a:solidFill>
              </a:rPr>
              <a:t>: minden sejtben megtalálhatóak;</a:t>
            </a:r>
          </a:p>
          <a:p>
            <a:r>
              <a:rPr lang="hu-HU" dirty="0">
                <a:solidFill>
                  <a:schemeClr val="tx1"/>
                </a:solidFill>
              </a:rPr>
              <a:t>2. </a:t>
            </a:r>
            <a:r>
              <a:rPr lang="hu-HU" b="1" dirty="0">
                <a:solidFill>
                  <a:schemeClr val="tx1"/>
                </a:solidFill>
              </a:rPr>
              <a:t>Specifikusak</a:t>
            </a:r>
            <a:r>
              <a:rPr lang="hu-HU" dirty="0">
                <a:solidFill>
                  <a:schemeClr val="tx1"/>
                </a:solidFill>
              </a:rPr>
              <a:t>: csak bizonyos sejttípusokra jelemzőek;</a:t>
            </a:r>
          </a:p>
          <a:p>
            <a:r>
              <a:rPr lang="hu-HU" dirty="0">
                <a:solidFill>
                  <a:schemeClr val="tx1"/>
                </a:solidFill>
              </a:rPr>
              <a:t>- </a:t>
            </a:r>
            <a:r>
              <a:rPr lang="hu-HU" b="1" i="1" dirty="0">
                <a:solidFill>
                  <a:schemeClr val="tx1"/>
                </a:solidFill>
              </a:rPr>
              <a:t>növényi</a:t>
            </a:r>
            <a:r>
              <a:rPr lang="hu-HU" dirty="0">
                <a:solidFill>
                  <a:schemeClr val="tx1"/>
                </a:solidFill>
              </a:rPr>
              <a:t>: plasztiszok (fotoszintetizálók és nem fotoszintetizlók), vakuólumok</a:t>
            </a:r>
          </a:p>
          <a:p>
            <a:r>
              <a:rPr lang="hu-HU" dirty="0">
                <a:solidFill>
                  <a:schemeClr val="tx1"/>
                </a:solidFill>
              </a:rPr>
              <a:t>- </a:t>
            </a:r>
            <a:r>
              <a:rPr lang="hu-HU" b="1" i="1" dirty="0">
                <a:solidFill>
                  <a:schemeClr val="tx1"/>
                </a:solidFill>
              </a:rPr>
              <a:t>állati</a:t>
            </a:r>
            <a:r>
              <a:rPr lang="hu-HU" dirty="0">
                <a:solidFill>
                  <a:schemeClr val="tx1"/>
                </a:solidFill>
              </a:rPr>
              <a:t>: miofibrillumok, neurofibrillumok, Nissl-testecskék;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9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866F-8B92-4276-AB84-616E53347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1783079"/>
            <a:ext cx="10782300" cy="1645921"/>
          </a:xfrm>
        </p:spPr>
        <p:txBody>
          <a:bodyPr>
            <a:normAutofit/>
          </a:bodyPr>
          <a:lstStyle/>
          <a:p>
            <a:pPr algn="ctr"/>
            <a:r>
              <a:rPr lang="hu-HU" sz="6600" b="1" dirty="0">
                <a:solidFill>
                  <a:srgbClr val="FF0000"/>
                </a:solidFill>
              </a:rPr>
              <a:t>KÖSZÖNÖM A FIGYELMET!</a:t>
            </a:r>
            <a:endParaRPr lang="ro-RO" sz="6600" b="1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004855-C4C9-4226-8486-6AA7210BC15C}"/>
              </a:ext>
            </a:extLst>
          </p:cNvPr>
          <p:cNvSpPr txBox="1">
            <a:spLocks/>
          </p:cNvSpPr>
          <p:nvPr/>
        </p:nvSpPr>
        <p:spPr>
          <a:xfrm>
            <a:off x="704850" y="3243774"/>
            <a:ext cx="10782300" cy="16459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6600" b="1" dirty="0">
                <a:solidFill>
                  <a:srgbClr val="FF0000"/>
                </a:solidFill>
              </a:rPr>
              <a:t>KÉRDÉSEK?</a:t>
            </a:r>
            <a:endParaRPr lang="ro-RO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9FDF5-16D7-485C-A1BC-6703929D0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157" y="363759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3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5FF3D9-B99B-4B00-B472-E9F864D7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51693"/>
            <a:ext cx="10772775" cy="129897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SEJT PROTOPLAZMATIKUS ALKOTÓELEMEI ÉS AZOK ULTRASTRUKTÚRÁJA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CB7AEA-A10D-4636-827A-7992D71C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93174"/>
            <a:ext cx="11069867" cy="4928260"/>
          </a:xfrm>
        </p:spPr>
        <p:txBody>
          <a:bodyPr>
            <a:normAutofit fontScale="92500" lnSpcReduction="10000"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- </a:t>
            </a:r>
            <a:r>
              <a:rPr lang="hu-HU" sz="3200" b="1" u="sng" dirty="0" err="1">
                <a:solidFill>
                  <a:srgbClr val="FF0000"/>
                </a:solidFill>
              </a:rPr>
              <a:t>biomembránok</a:t>
            </a:r>
            <a:r>
              <a:rPr lang="hu-HU" sz="3200" b="1" dirty="0">
                <a:solidFill>
                  <a:srgbClr val="FF0000"/>
                </a:solidFill>
              </a:rPr>
              <a:t>: </a:t>
            </a:r>
            <a:r>
              <a:rPr lang="hu-HU" sz="3200" b="1" dirty="0">
                <a:solidFill>
                  <a:schemeClr val="tx1"/>
                </a:solidFill>
              </a:rPr>
              <a:t>az </a:t>
            </a:r>
            <a:r>
              <a:rPr lang="hu-HU" sz="3200" b="1" dirty="0" err="1">
                <a:solidFill>
                  <a:schemeClr val="tx1"/>
                </a:solidFill>
              </a:rPr>
              <a:t>eukarióta</a:t>
            </a:r>
            <a:r>
              <a:rPr lang="hu-HU" sz="3200" b="1" dirty="0">
                <a:solidFill>
                  <a:schemeClr val="tx1"/>
                </a:solidFill>
              </a:rPr>
              <a:t> sejt  élő hártyáinak összessége;</a:t>
            </a:r>
          </a:p>
          <a:p>
            <a:r>
              <a:rPr lang="hu-HU" sz="3200" b="1" dirty="0">
                <a:solidFill>
                  <a:schemeClr val="tx1"/>
                </a:solidFill>
              </a:rPr>
              <a:t>- kettős </a:t>
            </a:r>
            <a:r>
              <a:rPr lang="hu-HU" sz="3200" b="1" dirty="0" err="1">
                <a:solidFill>
                  <a:schemeClr val="tx1"/>
                </a:solidFill>
              </a:rPr>
              <a:t>foszfolipid</a:t>
            </a:r>
            <a:r>
              <a:rPr lang="hu-HU" sz="3200" b="1" dirty="0">
                <a:solidFill>
                  <a:schemeClr val="tx1"/>
                </a:solidFill>
              </a:rPr>
              <a:t> réteg, amelybe fehérje molekulák merülnek;</a:t>
            </a:r>
          </a:p>
          <a:p>
            <a:pPr lvl="2"/>
            <a:r>
              <a:rPr lang="hu-HU" sz="2800" b="1" dirty="0">
                <a:solidFill>
                  <a:schemeClr val="tx1"/>
                </a:solidFill>
              </a:rPr>
              <a:t>- transzmembrán fehérjék</a:t>
            </a:r>
          </a:p>
          <a:p>
            <a:pPr lvl="2"/>
            <a:r>
              <a:rPr lang="hu-HU" sz="2800" b="1" dirty="0">
                <a:solidFill>
                  <a:schemeClr val="tx1"/>
                </a:solidFill>
              </a:rPr>
              <a:t>- integrált fehérjék</a:t>
            </a:r>
          </a:p>
          <a:p>
            <a:pPr lvl="2"/>
            <a:r>
              <a:rPr lang="hu-HU" sz="2800" b="1" dirty="0">
                <a:solidFill>
                  <a:schemeClr val="tx1"/>
                </a:solidFill>
              </a:rPr>
              <a:t>- periférikus fehérjék</a:t>
            </a:r>
          </a:p>
          <a:p>
            <a:r>
              <a:rPr lang="hu-HU" sz="3200" b="1" dirty="0">
                <a:solidFill>
                  <a:schemeClr val="tx1"/>
                </a:solidFill>
              </a:rPr>
              <a:t>- féligáteresztő (</a:t>
            </a:r>
            <a:r>
              <a:rPr lang="hu-HU" sz="3200" b="1" dirty="0" err="1">
                <a:solidFill>
                  <a:schemeClr val="tx1"/>
                </a:solidFill>
              </a:rPr>
              <a:t>szemipermeabilis</a:t>
            </a:r>
            <a:r>
              <a:rPr lang="hu-HU" sz="3200" b="1" dirty="0">
                <a:solidFill>
                  <a:schemeClr val="tx1"/>
                </a:solidFill>
              </a:rPr>
              <a:t>);</a:t>
            </a:r>
          </a:p>
          <a:p>
            <a:r>
              <a:rPr lang="hu-HU" sz="3200" b="1" dirty="0">
                <a:solidFill>
                  <a:schemeClr val="tx1"/>
                </a:solidFill>
              </a:rPr>
              <a:t>- „folyékony mozaik” membránmodell;</a:t>
            </a:r>
          </a:p>
          <a:p>
            <a:r>
              <a:rPr lang="hu-HU" sz="3200" b="1" dirty="0">
                <a:solidFill>
                  <a:schemeClr val="tx1"/>
                </a:solidFill>
              </a:rPr>
              <a:t>- </a:t>
            </a:r>
            <a:r>
              <a:rPr lang="hu-HU" sz="3200" b="1" dirty="0" err="1">
                <a:solidFill>
                  <a:schemeClr val="tx1"/>
                </a:solidFill>
              </a:rPr>
              <a:t>körülhatárolják</a:t>
            </a:r>
            <a:r>
              <a:rPr lang="hu-HU" sz="3200" b="1" dirty="0">
                <a:solidFill>
                  <a:schemeClr val="tx1"/>
                </a:solidFill>
              </a:rPr>
              <a:t> a sejtszervecskéket;</a:t>
            </a:r>
          </a:p>
          <a:p>
            <a:r>
              <a:rPr lang="hu-HU" sz="3200" b="1" dirty="0">
                <a:solidFill>
                  <a:schemeClr val="tx1"/>
                </a:solidFill>
              </a:rPr>
              <a:t>- </a:t>
            </a:r>
            <a:r>
              <a:rPr lang="hu-HU" sz="3200" b="1" dirty="0" err="1">
                <a:solidFill>
                  <a:schemeClr val="tx1"/>
                </a:solidFill>
              </a:rPr>
              <a:t>kompartimentálják</a:t>
            </a:r>
            <a:r>
              <a:rPr lang="hu-HU" sz="3200" b="1" dirty="0">
                <a:solidFill>
                  <a:schemeClr val="tx1"/>
                </a:solidFill>
              </a:rPr>
              <a:t> a sejt </a:t>
            </a:r>
            <a:r>
              <a:rPr lang="hu-HU" sz="3200" b="1" dirty="0" err="1">
                <a:solidFill>
                  <a:schemeClr val="tx1"/>
                </a:solidFill>
              </a:rPr>
              <a:t>belsejét</a:t>
            </a:r>
            <a:r>
              <a:rPr lang="hu-HU" sz="3200" b="1" dirty="0">
                <a:solidFill>
                  <a:schemeClr val="tx1"/>
                </a:solidFill>
              </a:rPr>
              <a:t>; </a:t>
            </a:r>
            <a:r>
              <a:rPr lang="hu-HU" sz="3200" b="1" dirty="0" err="1">
                <a:solidFill>
                  <a:schemeClr val="tx1"/>
                </a:solidFill>
              </a:rPr>
              <a:t>körülhatárolják</a:t>
            </a:r>
            <a:r>
              <a:rPr lang="hu-HU" sz="3200" b="1" dirty="0">
                <a:solidFill>
                  <a:schemeClr val="tx1"/>
                </a:solidFill>
              </a:rPr>
              <a:t> a sejtszervecskéket;</a:t>
            </a:r>
          </a:p>
          <a:p>
            <a:pPr lvl="1"/>
            <a:r>
              <a:rPr lang="hu-HU" sz="3200" b="1" dirty="0">
                <a:solidFill>
                  <a:schemeClr val="tx1"/>
                </a:solidFill>
              </a:rPr>
              <a:t>- </a:t>
            </a:r>
            <a:r>
              <a:rPr lang="hu-HU" sz="2800" b="1" i="1" dirty="0">
                <a:solidFill>
                  <a:schemeClr val="tx1"/>
                </a:solidFill>
              </a:rPr>
              <a:t>egyszerre párhuzamosan több kémiai reakció is zajlik a sejtben;</a:t>
            </a:r>
          </a:p>
          <a:p>
            <a:endParaRPr lang="hu-H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2031D-FE4D-413E-A695-8FCDAE034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330" y="2826329"/>
            <a:ext cx="4514450" cy="268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1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3E29D-65E9-489A-81F3-3E2C5940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2362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SEJTHÁRTYA/PLAZMOLEMMA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B4314-57B4-4126-BE0F-792DF601A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520042"/>
            <a:ext cx="10753725" cy="4257823"/>
          </a:xfrm>
        </p:spPr>
        <p:txBody>
          <a:bodyPr/>
          <a:lstStyle/>
          <a:p>
            <a:r>
              <a:rPr lang="hu-HU" b="1" u="sng" dirty="0">
                <a:solidFill>
                  <a:srgbClr val="00B050"/>
                </a:solidFill>
              </a:rPr>
              <a:t>Szerepei:</a:t>
            </a:r>
          </a:p>
          <a:p>
            <a:r>
              <a:rPr lang="hu-HU" dirty="0"/>
              <a:t>-  </a:t>
            </a:r>
            <a:r>
              <a:rPr lang="hu-HU" b="1" dirty="0"/>
              <a:t>a citoplazmát határolja</a:t>
            </a:r>
            <a:r>
              <a:rPr lang="hu-HU" dirty="0"/>
              <a:t>; </a:t>
            </a:r>
            <a:r>
              <a:rPr lang="hu-HU" b="1" dirty="0"/>
              <a:t>elhatárolja a sejtet a környezetétől </a:t>
            </a:r>
            <a:r>
              <a:rPr lang="hu-HU" dirty="0"/>
              <a:t>(állati sejtek esetében);</a:t>
            </a:r>
          </a:p>
          <a:p>
            <a:r>
              <a:rPr lang="hu-HU" dirty="0"/>
              <a:t>- </a:t>
            </a:r>
            <a:r>
              <a:rPr lang="hu-HU" b="1" dirty="0"/>
              <a:t>védi a sejtet</a:t>
            </a:r>
            <a:r>
              <a:rPr lang="hu-HU" dirty="0"/>
              <a:t>, </a:t>
            </a:r>
            <a:r>
              <a:rPr lang="hu-HU" b="1" dirty="0"/>
              <a:t>megszabja annak alakját </a:t>
            </a:r>
            <a:r>
              <a:rPr lang="hu-HU" dirty="0"/>
              <a:t>(az állati sejteknél);</a:t>
            </a:r>
          </a:p>
          <a:p>
            <a:r>
              <a:rPr lang="hu-HU" dirty="0"/>
              <a:t>- </a:t>
            </a:r>
            <a:r>
              <a:rPr lang="hu-HU" b="1" dirty="0"/>
              <a:t>közvetíti az anyagok cseréjét </a:t>
            </a:r>
            <a:r>
              <a:rPr lang="hu-HU" dirty="0"/>
              <a:t>a sejt és környezete között (szelektív </a:t>
            </a:r>
            <a:r>
              <a:rPr lang="hu-HU" dirty="0" err="1"/>
              <a:t>permeabilitás</a:t>
            </a:r>
            <a:r>
              <a:rPr lang="hu-HU" dirty="0"/>
              <a:t>);</a:t>
            </a:r>
          </a:p>
          <a:p>
            <a:pPr lvl="2"/>
            <a:r>
              <a:rPr lang="hu-HU" dirty="0"/>
              <a:t>- aktív (energiaigényes) és passzív (diffúzió, ozmózis – nem igényel energiát) transzport;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7FFF7-A3DE-4624-9160-ACC779D6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74" y="3773327"/>
            <a:ext cx="5321513" cy="308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8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CA0C-BC54-4BDC-88A1-0B97341F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3050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CITOPLAZMA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63FC8-13DC-4CC8-B44E-57D7A8E17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491175"/>
            <a:ext cx="10753725" cy="5120640"/>
          </a:xfrm>
        </p:spPr>
        <p:txBody>
          <a:bodyPr/>
          <a:lstStyle/>
          <a:p>
            <a:r>
              <a:rPr lang="hu-HU" b="1" u="sng" dirty="0">
                <a:solidFill>
                  <a:srgbClr val="C00000"/>
                </a:solidFill>
              </a:rPr>
              <a:t>Szerkezete: </a:t>
            </a:r>
          </a:p>
          <a:p>
            <a:r>
              <a:rPr lang="hu-HU" dirty="0">
                <a:solidFill>
                  <a:schemeClr val="tx1"/>
                </a:solidFill>
              </a:rPr>
              <a:t>-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sejthártya határolja, kitölti a sejtek </a:t>
            </a:r>
            <a:r>
              <a:rPr lang="hu-HU" dirty="0" err="1">
                <a:solidFill>
                  <a:schemeClr val="tx1"/>
                </a:solidFill>
              </a:rPr>
              <a:t>belsejét</a:t>
            </a:r>
            <a:r>
              <a:rPr lang="hu-HU" dirty="0">
                <a:solidFill>
                  <a:schemeClr val="tx1"/>
                </a:solidFill>
              </a:rPr>
              <a:t>;</a:t>
            </a:r>
            <a:endParaRPr lang="hu-HU" b="1" dirty="0">
              <a:solidFill>
                <a:schemeClr val="tx1"/>
              </a:solidFill>
            </a:endParaRPr>
          </a:p>
          <a:p>
            <a:r>
              <a:rPr lang="hu-HU" b="1" dirty="0">
                <a:solidFill>
                  <a:schemeClr val="tx1"/>
                </a:solidFill>
              </a:rPr>
              <a:t>-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szerkezet nélküli </a:t>
            </a:r>
            <a:r>
              <a:rPr lang="hu-HU" b="1" dirty="0" err="1">
                <a:solidFill>
                  <a:srgbClr val="00B0F0"/>
                </a:solidFill>
              </a:rPr>
              <a:t>hialoplazma</a:t>
            </a:r>
            <a:r>
              <a:rPr lang="hu-HU" b="1" dirty="0">
                <a:solidFill>
                  <a:srgbClr val="00B0F0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(alapcitoplazma, </a:t>
            </a:r>
            <a:r>
              <a:rPr lang="hu-HU" dirty="0" err="1">
                <a:solidFill>
                  <a:schemeClr val="tx1"/>
                </a:solidFill>
              </a:rPr>
              <a:t>citoszol</a:t>
            </a:r>
            <a:r>
              <a:rPr lang="hu-HU" dirty="0">
                <a:solidFill>
                  <a:schemeClr val="tx1"/>
                </a:solidFill>
              </a:rPr>
              <a:t>); lehet </a:t>
            </a:r>
            <a:r>
              <a:rPr lang="hu-HU" b="1" u="sng" dirty="0">
                <a:solidFill>
                  <a:schemeClr val="tx1"/>
                </a:solidFill>
              </a:rPr>
              <a:t>szol</a:t>
            </a:r>
            <a:r>
              <a:rPr lang="hu-HU" dirty="0">
                <a:solidFill>
                  <a:schemeClr val="tx1"/>
                </a:solidFill>
              </a:rPr>
              <a:t> vagy </a:t>
            </a:r>
            <a:r>
              <a:rPr lang="hu-HU" b="1" u="sng" dirty="0">
                <a:solidFill>
                  <a:schemeClr val="tx1"/>
                </a:solidFill>
              </a:rPr>
              <a:t>gél</a:t>
            </a:r>
            <a:r>
              <a:rPr lang="hu-HU" dirty="0">
                <a:solidFill>
                  <a:schemeClr val="tx1"/>
                </a:solidFill>
              </a:rPr>
              <a:t> állapotú;</a:t>
            </a:r>
          </a:p>
          <a:p>
            <a:r>
              <a:rPr lang="hu-HU" dirty="0">
                <a:solidFill>
                  <a:schemeClr val="tx1"/>
                </a:solidFill>
              </a:rPr>
              <a:t>- szerkezettel rendelkező rész (</a:t>
            </a:r>
            <a:r>
              <a:rPr lang="hu-HU" b="1" dirty="0" err="1">
                <a:solidFill>
                  <a:srgbClr val="00B0F0"/>
                </a:solidFill>
              </a:rPr>
              <a:t>granuloplazma</a:t>
            </a:r>
            <a:r>
              <a:rPr lang="hu-HU" dirty="0">
                <a:solidFill>
                  <a:schemeClr val="tx1"/>
                </a:solidFill>
              </a:rPr>
              <a:t>), ebben találhatók a membránnal határolt </a:t>
            </a:r>
            <a:r>
              <a:rPr lang="hu-HU" sz="3200" b="1" u="sng" dirty="0">
                <a:solidFill>
                  <a:schemeClr val="tx1"/>
                </a:solidFill>
              </a:rPr>
              <a:t>sejtszervecskék</a:t>
            </a:r>
            <a:r>
              <a:rPr lang="hu-HU" dirty="0">
                <a:solidFill>
                  <a:schemeClr val="tx1"/>
                </a:solidFill>
              </a:rPr>
              <a:t>;</a:t>
            </a:r>
          </a:p>
          <a:p>
            <a:r>
              <a:rPr lang="hu-HU" dirty="0">
                <a:solidFill>
                  <a:schemeClr val="tx1"/>
                </a:solidFill>
              </a:rPr>
              <a:t>- a </a:t>
            </a:r>
            <a:r>
              <a:rPr lang="hu-HU" dirty="0" err="1">
                <a:solidFill>
                  <a:schemeClr val="tx1"/>
                </a:solidFill>
              </a:rPr>
              <a:t>hialoplazmában</a:t>
            </a:r>
            <a:r>
              <a:rPr lang="hu-HU" dirty="0">
                <a:solidFill>
                  <a:schemeClr val="tx1"/>
                </a:solidFill>
              </a:rPr>
              <a:t> található a </a:t>
            </a:r>
            <a:r>
              <a:rPr lang="hu-HU" b="1" dirty="0" err="1">
                <a:solidFill>
                  <a:srgbClr val="00B050"/>
                </a:solidFill>
              </a:rPr>
              <a:t>citoszkeleton</a:t>
            </a:r>
            <a:r>
              <a:rPr lang="hu-HU" b="1" dirty="0">
                <a:solidFill>
                  <a:srgbClr val="00B050"/>
                </a:solidFill>
              </a:rPr>
              <a:t> (sejtváz): </a:t>
            </a:r>
            <a:r>
              <a:rPr lang="hu-HU" dirty="0">
                <a:solidFill>
                  <a:schemeClr val="tx1"/>
                </a:solidFill>
              </a:rPr>
              <a:t>a fehérjék háromdimenziós hálózata, az üregekben szabad víz, benne oldott szervetlen és szerves anyagokkal;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4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CC78-0E26-475D-A546-8267339B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18252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SEJTSZERVECSKÉK OSZTÁLYOZÁSA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9B28-B9DE-4E45-8E9F-3A705A492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17785"/>
            <a:ext cx="10753725" cy="4740681"/>
          </a:xfrm>
        </p:spPr>
        <p:txBody>
          <a:bodyPr/>
          <a:lstStyle/>
          <a:p>
            <a:r>
              <a:rPr lang="hu-HU" b="1" dirty="0">
                <a:solidFill>
                  <a:srgbClr val="C00000"/>
                </a:solidFill>
              </a:rPr>
              <a:t>I. Közös sejtszervecskék:</a:t>
            </a:r>
          </a:p>
          <a:p>
            <a:r>
              <a:rPr lang="hu-HU" dirty="0">
                <a:solidFill>
                  <a:schemeClr val="tx1"/>
                </a:solidFill>
              </a:rPr>
              <a:t>- minden eukarióta sejtre jellemzőek;</a:t>
            </a:r>
          </a:p>
          <a:p>
            <a:r>
              <a:rPr lang="hu-HU" b="1" u="sng" dirty="0">
                <a:solidFill>
                  <a:srgbClr val="2302AE"/>
                </a:solidFill>
              </a:rPr>
              <a:t>Ide tartoznak</a:t>
            </a:r>
            <a:r>
              <a:rPr lang="hu-HU" b="1" dirty="0">
                <a:solidFill>
                  <a:schemeClr val="tx1"/>
                </a:solidFill>
              </a:rPr>
              <a:t>: </a:t>
            </a:r>
            <a:r>
              <a:rPr lang="hu-HU" dirty="0">
                <a:solidFill>
                  <a:schemeClr val="tx1"/>
                </a:solidFill>
              </a:rPr>
              <a:t>sejtmag, riboszómák, mitokondriumok, ER (SER és DER), Golgi-készülék, lizoszómák, sejtközpont (centroszóma)</a:t>
            </a:r>
          </a:p>
          <a:p>
            <a:r>
              <a:rPr lang="hu-HU" b="1" dirty="0">
                <a:solidFill>
                  <a:srgbClr val="C00000"/>
                </a:solidFill>
              </a:rPr>
              <a:t>II. Specifikus sejtszervecskék:</a:t>
            </a:r>
          </a:p>
          <a:p>
            <a:r>
              <a:rPr lang="hu-HU" dirty="0">
                <a:solidFill>
                  <a:schemeClr val="tx1"/>
                </a:solidFill>
              </a:rPr>
              <a:t>- csak bizonyos sejtekben találhatók meg; </a:t>
            </a:r>
          </a:p>
          <a:p>
            <a:r>
              <a:rPr lang="hu-HU" b="1" dirty="0">
                <a:solidFill>
                  <a:schemeClr val="tx1"/>
                </a:solidFill>
              </a:rPr>
              <a:t>A) A növényi sejtek specifikus sejtszervecskéi:</a:t>
            </a:r>
          </a:p>
          <a:p>
            <a:r>
              <a:rPr lang="hu-HU" dirty="0">
                <a:solidFill>
                  <a:schemeClr val="tx1"/>
                </a:solidFill>
              </a:rPr>
              <a:t>- sejtfal, plasztiszok (színtestek), vakuólumok, zárványok;</a:t>
            </a:r>
          </a:p>
          <a:p>
            <a:r>
              <a:rPr lang="hu-HU" b="1" dirty="0">
                <a:solidFill>
                  <a:schemeClr val="tx1"/>
                </a:solidFill>
              </a:rPr>
              <a:t>B) Az állati sejtek specifikus sejtszervecskéi:</a:t>
            </a:r>
          </a:p>
          <a:p>
            <a:r>
              <a:rPr lang="hu-HU" dirty="0">
                <a:solidFill>
                  <a:schemeClr val="tx1"/>
                </a:solidFill>
              </a:rPr>
              <a:t>- neurofibrillumok, Nissl-testecskék, miofibrillumok;</a:t>
            </a:r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4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B7D6EA-AF92-42C7-82E3-B97C8258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212275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>
                <a:solidFill>
                  <a:schemeClr val="tx1"/>
                </a:solidFill>
              </a:rPr>
              <a:t>KÖZÖS SEJTSZERVECSKÉK</a:t>
            </a:r>
            <a:endParaRPr lang="ro-RO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A853-026A-4AEC-87B1-4A149CC5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0175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AZ ENDOPLAZMATIKUS HÁLÓZAT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F1BC8-0BC8-4BCB-A70E-C5779EB4B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5" y="1534886"/>
            <a:ext cx="6096000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89BA7-A3C1-449A-9C93-55202A1C9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304" y="1534886"/>
            <a:ext cx="5191008" cy="35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3225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1550</Words>
  <Application>Microsoft Office PowerPoint</Application>
  <PresentationFormat>Widescreen</PresentationFormat>
  <Paragraphs>193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 Light</vt:lpstr>
      <vt:lpstr>Metropolitan</vt:lpstr>
      <vt:lpstr>Az eukarióta sejt alkotóelemei</vt:lpstr>
      <vt:lpstr>PowerPoint Presentation</vt:lpstr>
      <vt:lpstr>Az eukarióta sejt alkotóelemei</vt:lpstr>
      <vt:lpstr>A SEJT PROTOPLAZMATIKUS ALKOTÓELEMEI ÉS AZOK ULTRASTRUKTÚRÁJA</vt:lpstr>
      <vt:lpstr>A SEJTHÁRTYA/PLAZMOLEMMA</vt:lpstr>
      <vt:lpstr>A CITOPLAZMA</vt:lpstr>
      <vt:lpstr>A SEJTSZERVECSKÉK OSZTÁLYOZÁSA</vt:lpstr>
      <vt:lpstr>KÖZÖS SEJTSZERVECSKÉK</vt:lpstr>
      <vt:lpstr>AZ ENDOPLAZMATIKUS HÁLÓZAT</vt:lpstr>
      <vt:lpstr>AZ ENDOPLAZMATIKUS HÁLÓZAT</vt:lpstr>
      <vt:lpstr>A RIBOSZÓMÁK</vt:lpstr>
      <vt:lpstr>A GOLGI-KÉSZÜLÉK / DIKTIOSZÓMÁK</vt:lpstr>
      <vt:lpstr>A GOLGI-KÉSZÜLÉK / DIKTIOSZÓMÁK</vt:lpstr>
      <vt:lpstr>PowerPoint Presentation</vt:lpstr>
      <vt:lpstr>PowerPoint Presentation</vt:lpstr>
      <vt:lpstr>LIZOSZÓMA</vt:lpstr>
      <vt:lpstr>MITOKONDRIUM</vt:lpstr>
      <vt:lpstr>MITOKONDRIUM</vt:lpstr>
      <vt:lpstr>A SEJTKÖZPONT (CENTROSZÓMA)</vt:lpstr>
      <vt:lpstr>A SEJTKÖZPONT (CENTROSZÓMA)</vt:lpstr>
      <vt:lpstr>SEJTMAG</vt:lpstr>
      <vt:lpstr>A SEJTMAG</vt:lpstr>
      <vt:lpstr>A NÖVÉNYI SEJT SPECIFIKUS PROTOPLAZMATIKUS ALKOTÓELEMEI</vt:lpstr>
      <vt:lpstr>SZÍNTESTEK (PLASZTISZOK)</vt:lpstr>
      <vt:lpstr>A KLOROPLASZTISZ</vt:lpstr>
      <vt:lpstr>A KLOROPLASZTISZ</vt:lpstr>
      <vt:lpstr>A KLOROPLASZTISZ</vt:lpstr>
      <vt:lpstr>VAKUÓLUM</vt:lpstr>
      <vt:lpstr>VAKUÓLUM</vt:lpstr>
      <vt:lpstr>AZ ÁLLATI SEJT SPECIFIKUS PROTOPLAZMATIKUS ALKOTÓELEMEI</vt:lpstr>
      <vt:lpstr>MIOFIBRILLUMOK</vt:lpstr>
      <vt:lpstr>NEUROFIBRILLUMOK</vt:lpstr>
      <vt:lpstr>NISSL-TESTECSKÉK</vt:lpstr>
      <vt:lpstr>CSILLÓK ÉS OSTOROK</vt:lpstr>
      <vt:lpstr>A SEJT NEM PROTOPLAZMATIKUS ALKOTÓELEMEI</vt:lpstr>
      <vt:lpstr>SEJTFAL</vt:lpstr>
      <vt:lpstr>SEJTZÁRVÁNYOK</vt:lpstr>
      <vt:lpstr>ÖSSZEFOGLALÓ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EMÉSZTŐRENDSZER</dc:title>
  <dc:creator>Imola</dc:creator>
  <cp:lastModifiedBy>Imola Zagoni</cp:lastModifiedBy>
  <cp:revision>355</cp:revision>
  <dcterms:created xsi:type="dcterms:W3CDTF">2020-04-30T11:49:16Z</dcterms:created>
  <dcterms:modified xsi:type="dcterms:W3CDTF">2020-10-11T15:55:50Z</dcterms:modified>
</cp:coreProperties>
</file>