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73" r:id="rId4"/>
    <p:sldId id="274" r:id="rId5"/>
    <p:sldId id="276" r:id="rId6"/>
    <p:sldId id="283" r:id="rId7"/>
    <p:sldId id="275" r:id="rId8"/>
    <p:sldId id="278" r:id="rId9"/>
    <p:sldId id="279" r:id="rId10"/>
    <p:sldId id="280" r:id="rId11"/>
    <p:sldId id="282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31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923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318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31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630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17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19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97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781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94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801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6B3F359-80BA-48AE-8929-95E3DAD58D87}" type="datetimeFigureOut">
              <a:rPr lang="hu-HU" smtClean="0"/>
              <a:t>2020. 10. 02.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8C72DB9-C737-4738-B7E2-3D4A03D3C7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939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D21A5A-A3D2-4CDB-9946-B69381503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934422"/>
            <a:ext cx="10543827" cy="1724372"/>
          </a:xfrm>
        </p:spPr>
        <p:txBody>
          <a:bodyPr/>
          <a:lstStyle/>
          <a:p>
            <a:pPr algn="ctr"/>
            <a:r>
              <a:rPr lang="hu-HU" b="1" dirty="0"/>
              <a:t>Prokarióta és eukarióta sejt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AAAC3-55EE-4834-9D2C-D94489703407}"/>
              </a:ext>
            </a:extLst>
          </p:cNvPr>
          <p:cNvSpPr txBox="1"/>
          <p:nvPr/>
        </p:nvSpPr>
        <p:spPr>
          <a:xfrm>
            <a:off x="9144001" y="5461914"/>
            <a:ext cx="282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Zágoni Imola</a:t>
            </a:r>
            <a:endParaRPr lang="ro-RO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49295-FC81-45CD-9412-B6BF459D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80" y="2828925"/>
            <a:ext cx="60674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21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B480-F4F8-48A5-B837-A919CD07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63507"/>
          </a:xfrm>
        </p:spPr>
        <p:txBody>
          <a:bodyPr/>
          <a:lstStyle/>
          <a:p>
            <a:pPr algn="ctr"/>
            <a:r>
              <a:rPr lang="hu-HU" b="1" dirty="0"/>
              <a:t>Az eukarióta sejt alkotóelemei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3C1F-F5D0-4AF8-A04C-8C7D5F19A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6" y="1463040"/>
            <a:ext cx="10909876" cy="5092505"/>
          </a:xfrm>
        </p:spPr>
        <p:txBody>
          <a:bodyPr/>
          <a:lstStyle/>
          <a:p>
            <a:r>
              <a:rPr lang="hu-HU" dirty="0"/>
              <a:t>- </a:t>
            </a:r>
            <a:r>
              <a:rPr lang="hu-HU" sz="3200" b="1" dirty="0">
                <a:solidFill>
                  <a:schemeClr val="tx1"/>
                </a:solidFill>
              </a:rPr>
              <a:t>2 fő csoport: </a:t>
            </a:r>
          </a:p>
          <a:p>
            <a:r>
              <a:rPr lang="hu-HU" sz="3200" b="1" dirty="0">
                <a:solidFill>
                  <a:srgbClr val="FF0000"/>
                </a:solidFill>
              </a:rPr>
              <a:t>1. PROTOPLAZMATIKUS ALKOTÓELEMEK: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sejthártya, hialoplazma és sejtszervecskék: ER, riboszómák, mitokondrium, plasztiszok, lizoszómák, sejtmag, Nissl-testecskék, neurofibrillumok, centroszómák, miofibrillumok, csillók, ostorok;</a:t>
            </a:r>
          </a:p>
          <a:p>
            <a:r>
              <a:rPr lang="hu-HU" sz="3200" b="1" dirty="0">
                <a:solidFill>
                  <a:srgbClr val="FF0000"/>
                </a:solidFill>
              </a:rPr>
              <a:t>2. NEM-PROTOPLAZMATIKUS ALKOTÓELEMEK: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sejtfal, sejtnedv, zárványok (keményítő szemcsék, kristályok stb.)</a:t>
            </a:r>
            <a:endParaRPr lang="ro-R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3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5F93F-BAF7-409B-8EB6-B3EDF68A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3F6709-06D4-4806-982B-D5F2300B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25083"/>
            <a:ext cx="10772775" cy="970671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Összefoglaló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C7039F-D377-481E-A250-A6674BAED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350497"/>
            <a:ext cx="10753725" cy="5282419"/>
          </a:xfrm>
        </p:spPr>
        <p:txBody>
          <a:bodyPr>
            <a:normAutofit lnSpcReduction="10000"/>
          </a:bodyPr>
          <a:lstStyle/>
          <a:p>
            <a:r>
              <a:rPr lang="hu-HU" sz="3200" dirty="0">
                <a:solidFill>
                  <a:schemeClr val="tx1"/>
                </a:solidFill>
              </a:rPr>
              <a:t>- </a:t>
            </a:r>
            <a:r>
              <a:rPr lang="hu-HU" sz="3600" dirty="0">
                <a:solidFill>
                  <a:schemeClr val="tx1"/>
                </a:solidFill>
              </a:rPr>
              <a:t> </a:t>
            </a:r>
            <a:r>
              <a:rPr lang="hu-HU" sz="3600" b="1" dirty="0">
                <a:solidFill>
                  <a:srgbClr val="FF0000"/>
                </a:solidFill>
              </a:rPr>
              <a:t>A sejt </a:t>
            </a:r>
            <a:r>
              <a:rPr lang="hu-HU" sz="3600" dirty="0">
                <a:solidFill>
                  <a:schemeClr val="tx1"/>
                </a:solidFill>
              </a:rPr>
              <a:t>az élő szervezetek szerkezeti, működési és genetikai alapegysége (minden élőlény sejtekből áll). </a:t>
            </a:r>
          </a:p>
          <a:p>
            <a:r>
              <a:rPr lang="hu-HU" sz="3600" dirty="0">
                <a:solidFill>
                  <a:schemeClr val="tx1"/>
                </a:solidFill>
              </a:rPr>
              <a:t>- A sejtek </a:t>
            </a:r>
            <a:r>
              <a:rPr lang="hu-HU" sz="3600" dirty="0">
                <a:solidFill>
                  <a:srgbClr val="0070C0"/>
                </a:solidFill>
              </a:rPr>
              <a:t>alakja</a:t>
            </a:r>
            <a:r>
              <a:rPr lang="hu-HU" sz="3600" dirty="0">
                <a:solidFill>
                  <a:schemeClr val="tx1"/>
                </a:solidFill>
              </a:rPr>
              <a:t> és </a:t>
            </a:r>
            <a:r>
              <a:rPr lang="hu-HU" sz="3600" dirty="0">
                <a:solidFill>
                  <a:srgbClr val="0070C0"/>
                </a:solidFill>
              </a:rPr>
              <a:t>mérete</a:t>
            </a:r>
            <a:r>
              <a:rPr lang="hu-HU" sz="3600" dirty="0">
                <a:solidFill>
                  <a:schemeClr val="tx1"/>
                </a:solidFill>
              </a:rPr>
              <a:t> változatos (szereptől függő).</a:t>
            </a:r>
          </a:p>
          <a:p>
            <a:r>
              <a:rPr lang="hu-HU" sz="3600" dirty="0">
                <a:solidFill>
                  <a:schemeClr val="tx1"/>
                </a:solidFill>
              </a:rPr>
              <a:t>- A sejtek lehetnek </a:t>
            </a:r>
            <a:r>
              <a:rPr lang="hu-HU" sz="3600" b="1" u="sng" dirty="0">
                <a:solidFill>
                  <a:srgbClr val="FF0000"/>
                </a:solidFill>
              </a:rPr>
              <a:t>prokarióták</a:t>
            </a:r>
            <a:r>
              <a:rPr lang="hu-HU" sz="3600" dirty="0">
                <a:solidFill>
                  <a:schemeClr val="tx1"/>
                </a:solidFill>
              </a:rPr>
              <a:t> vagy </a:t>
            </a:r>
            <a:r>
              <a:rPr lang="hu-HU" sz="3600" b="1" u="sng" dirty="0">
                <a:solidFill>
                  <a:srgbClr val="FF0000"/>
                </a:solidFill>
              </a:rPr>
              <a:t>eukarióták</a:t>
            </a:r>
            <a:r>
              <a:rPr lang="hu-HU" sz="3600" dirty="0">
                <a:solidFill>
                  <a:schemeClr val="tx1"/>
                </a:solidFill>
              </a:rPr>
              <a:t>. </a:t>
            </a:r>
          </a:p>
          <a:p>
            <a:r>
              <a:rPr lang="hu-HU" sz="3600" dirty="0">
                <a:solidFill>
                  <a:schemeClr val="tx1"/>
                </a:solidFill>
              </a:rPr>
              <a:t>- A </a:t>
            </a:r>
            <a:r>
              <a:rPr lang="hu-HU" sz="3600" dirty="0">
                <a:solidFill>
                  <a:srgbClr val="FF0000"/>
                </a:solidFill>
              </a:rPr>
              <a:t>prokarióta sejtek </a:t>
            </a:r>
            <a:r>
              <a:rPr lang="hu-HU" sz="3600" dirty="0">
                <a:solidFill>
                  <a:schemeClr val="tx1"/>
                </a:solidFill>
              </a:rPr>
              <a:t>kezdetlegesek, </a:t>
            </a:r>
            <a:r>
              <a:rPr lang="hu-HU" sz="3600" u="sng" dirty="0">
                <a:solidFill>
                  <a:srgbClr val="7030A0"/>
                </a:solidFill>
              </a:rPr>
              <a:t>nincs valódi sejtmagjuk</a:t>
            </a:r>
            <a:r>
              <a:rPr lang="hu-HU" sz="3600" dirty="0">
                <a:solidFill>
                  <a:schemeClr val="tx1"/>
                </a:solidFill>
              </a:rPr>
              <a:t>; ide tartoznak a </a:t>
            </a:r>
            <a:r>
              <a:rPr lang="hu-HU" sz="3600" dirty="0">
                <a:solidFill>
                  <a:srgbClr val="00B050"/>
                </a:solidFill>
              </a:rPr>
              <a:t>baktériumok és kékeszöld moszatok</a:t>
            </a:r>
            <a:r>
              <a:rPr lang="hu-HU" sz="3600" dirty="0">
                <a:solidFill>
                  <a:schemeClr val="tx1"/>
                </a:solidFill>
              </a:rPr>
              <a:t>.</a:t>
            </a:r>
          </a:p>
          <a:p>
            <a:r>
              <a:rPr lang="hu-HU" sz="3600" dirty="0">
                <a:solidFill>
                  <a:schemeClr val="tx1"/>
                </a:solidFill>
              </a:rPr>
              <a:t>- Az </a:t>
            </a:r>
            <a:r>
              <a:rPr lang="hu-HU" sz="3600" dirty="0">
                <a:solidFill>
                  <a:srgbClr val="FF0000"/>
                </a:solidFill>
              </a:rPr>
              <a:t>eukarióta sejtek</a:t>
            </a:r>
            <a:r>
              <a:rPr lang="hu-HU" sz="3600" dirty="0">
                <a:solidFill>
                  <a:schemeClr val="tx1"/>
                </a:solidFill>
              </a:rPr>
              <a:t> fejlettebbek, sejtszervecskékkel, </a:t>
            </a:r>
            <a:r>
              <a:rPr lang="hu-HU" sz="3600" u="sng" dirty="0">
                <a:solidFill>
                  <a:srgbClr val="7030A0"/>
                </a:solidFill>
              </a:rPr>
              <a:t>valódi sejtmaggal</a:t>
            </a:r>
            <a:r>
              <a:rPr lang="hu-HU" sz="3600">
                <a:solidFill>
                  <a:schemeClr val="tx1"/>
                </a:solidFill>
              </a:rPr>
              <a:t>; egy- </a:t>
            </a:r>
            <a:r>
              <a:rPr lang="hu-HU" sz="3600" dirty="0">
                <a:solidFill>
                  <a:schemeClr val="tx1"/>
                </a:solidFill>
              </a:rPr>
              <a:t>vagy többsejtű szervezetek (</a:t>
            </a:r>
            <a:r>
              <a:rPr lang="hu-HU" sz="3600" dirty="0">
                <a:solidFill>
                  <a:srgbClr val="00B050"/>
                </a:solidFill>
              </a:rPr>
              <a:t>protiszták, gombák, növények és állatok</a:t>
            </a:r>
            <a:r>
              <a:rPr lang="hu-HU" sz="3600" dirty="0">
                <a:solidFill>
                  <a:schemeClr val="tx1"/>
                </a:solidFill>
              </a:rPr>
              <a:t>).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0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5FF3D9-B99B-4B00-B472-E9F864D7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77575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 SEJT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CB7AEA-A10D-4636-827A-7992D71C4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477108"/>
            <a:ext cx="11069867" cy="4959203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tx1"/>
                </a:solidFill>
              </a:rPr>
              <a:t>-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  <a:r>
              <a:rPr lang="hu-HU" sz="3200" b="1" dirty="0">
                <a:solidFill>
                  <a:srgbClr val="FF0000"/>
                </a:solidFill>
              </a:rPr>
              <a:t>A sejt az élő szervezetek szerkezeti, működési és genetikai alapegysége. </a:t>
            </a:r>
          </a:p>
          <a:p>
            <a:r>
              <a:rPr lang="hu-HU" sz="3200" b="1" dirty="0">
                <a:solidFill>
                  <a:schemeClr val="tx1"/>
                </a:solidFill>
              </a:rPr>
              <a:t>-</a:t>
            </a:r>
            <a:r>
              <a:rPr lang="hu-HU" sz="3200" b="1" dirty="0">
                <a:solidFill>
                  <a:srgbClr val="FF0000"/>
                </a:solidFill>
              </a:rPr>
              <a:t> </a:t>
            </a:r>
            <a:r>
              <a:rPr lang="hu-HU" sz="3200" dirty="0">
                <a:solidFill>
                  <a:schemeClr val="tx1"/>
                </a:solidFill>
              </a:rPr>
              <a:t>A sejtek mikroszkopikus </a:t>
            </a:r>
            <a:r>
              <a:rPr lang="hu-HU" sz="3200" b="1" dirty="0">
                <a:solidFill>
                  <a:schemeClr val="tx1"/>
                </a:solidFill>
              </a:rPr>
              <a:t>méretűek</a:t>
            </a:r>
            <a:r>
              <a:rPr lang="hu-HU" sz="3200" dirty="0">
                <a:solidFill>
                  <a:schemeClr val="tx1"/>
                </a:solidFill>
              </a:rPr>
              <a:t>, kb. 10 µm; lehet szabad szemmel látható is: pl. tojássárga, narancs stb;</a:t>
            </a:r>
          </a:p>
          <a:p>
            <a:r>
              <a:rPr lang="hu-HU" sz="3200" b="1" dirty="0">
                <a:solidFill>
                  <a:schemeClr val="tx1"/>
                </a:solidFill>
              </a:rPr>
              <a:t>- </a:t>
            </a:r>
            <a:r>
              <a:rPr lang="hu-HU" sz="3200" b="1" u="sng" dirty="0">
                <a:solidFill>
                  <a:schemeClr val="tx1"/>
                </a:solidFill>
              </a:rPr>
              <a:t>A sejtek alakja</a:t>
            </a:r>
            <a:r>
              <a:rPr lang="hu-HU" sz="3200" b="1" dirty="0">
                <a:solidFill>
                  <a:schemeClr val="tx1"/>
                </a:solidFill>
              </a:rPr>
              <a:t>: változatos, függ a betöltött szerepüktől: </a:t>
            </a:r>
            <a:r>
              <a:rPr lang="hu-HU" sz="3200" dirty="0">
                <a:solidFill>
                  <a:schemeClr val="tx1"/>
                </a:solidFill>
              </a:rPr>
              <a:t>gömb, orsó, téglatest, kocka, henger, vese stb. alakúak;</a:t>
            </a:r>
          </a:p>
          <a:p>
            <a:r>
              <a:rPr lang="hu-HU" sz="3200" b="1" dirty="0">
                <a:solidFill>
                  <a:schemeClr val="tx1"/>
                </a:solidFill>
              </a:rPr>
              <a:t>- Alak szerint 2 félék: </a:t>
            </a:r>
          </a:p>
          <a:p>
            <a:pPr lvl="1"/>
            <a:r>
              <a:rPr lang="hu-HU" sz="3200" b="1" dirty="0">
                <a:solidFill>
                  <a:schemeClr val="tx1"/>
                </a:solidFill>
              </a:rPr>
              <a:t>- izodiametrikus (parenchimatikus)</a:t>
            </a:r>
          </a:p>
          <a:p>
            <a:pPr lvl="1"/>
            <a:r>
              <a:rPr lang="hu-HU" sz="3200" b="1" dirty="0">
                <a:solidFill>
                  <a:schemeClr val="tx1"/>
                </a:solidFill>
              </a:rPr>
              <a:t>- heterodiametrikus (prozenchimatikus)</a:t>
            </a:r>
            <a:endParaRPr 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3ADAB-DD6F-49C7-BEF8-18DA193C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085" y="4076284"/>
            <a:ext cx="3122870" cy="27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FF01-73BE-46BD-B4B0-9C6CE0F8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43335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 SEJT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2A656-3497-477A-905B-45BF541CA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011680"/>
            <a:ext cx="11134959" cy="4346787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</a:rPr>
              <a:t>- izodiametrikus (parenchimatikus)</a:t>
            </a:r>
          </a:p>
          <a:p>
            <a:pPr lvl="3"/>
            <a:r>
              <a:rPr lang="hu-HU" sz="2600" b="1" dirty="0">
                <a:solidFill>
                  <a:schemeClr val="tx1"/>
                </a:solidFill>
              </a:rPr>
              <a:t>- </a:t>
            </a:r>
            <a:r>
              <a:rPr lang="hu-HU" sz="2800" b="1" i="1" dirty="0">
                <a:solidFill>
                  <a:schemeClr val="tx1"/>
                </a:solidFill>
              </a:rPr>
              <a:t>oldalaik kb. egyenlőek, sarkaik lekerekítettek</a:t>
            </a:r>
          </a:p>
          <a:p>
            <a:pPr lvl="1"/>
            <a:endParaRPr lang="hu-HU" sz="3200" b="1" dirty="0">
              <a:solidFill>
                <a:schemeClr val="tx1"/>
              </a:solidFill>
            </a:endParaRPr>
          </a:p>
          <a:p>
            <a:pPr lvl="1"/>
            <a:endParaRPr lang="hu-HU" sz="3200" b="1" dirty="0">
              <a:solidFill>
                <a:schemeClr val="tx1"/>
              </a:solidFill>
            </a:endParaRPr>
          </a:p>
          <a:p>
            <a:pPr lvl="1"/>
            <a:endParaRPr lang="hu-HU" sz="3200" b="1" dirty="0">
              <a:solidFill>
                <a:schemeClr val="tx1"/>
              </a:solidFill>
            </a:endParaRPr>
          </a:p>
          <a:p>
            <a:pPr lvl="1"/>
            <a:r>
              <a:rPr lang="hu-HU" sz="3200" b="1" dirty="0">
                <a:solidFill>
                  <a:schemeClr val="tx1"/>
                </a:solidFill>
              </a:rPr>
              <a:t>- heterodiametrikus (prozenchimatikus)</a:t>
            </a:r>
          </a:p>
          <a:p>
            <a:pPr lvl="3"/>
            <a:r>
              <a:rPr lang="hu-HU" sz="2600" b="1" dirty="0">
                <a:solidFill>
                  <a:schemeClr val="tx1"/>
                </a:solidFill>
              </a:rPr>
              <a:t>- </a:t>
            </a:r>
            <a:r>
              <a:rPr lang="hu-HU" sz="2800" b="1" i="1" dirty="0">
                <a:solidFill>
                  <a:schemeClr val="tx1"/>
                </a:solidFill>
              </a:rPr>
              <a:t>megnyúlt sejtek, hosszuk a szélességük többszöröse</a:t>
            </a:r>
          </a:p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467AD-7D99-4E83-B37E-439E1866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206" y="901112"/>
            <a:ext cx="3683223" cy="322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E2C21-CEB1-4BC7-83E7-05900EA5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766" y="4208338"/>
            <a:ext cx="3088711" cy="23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3996-FE73-4FC5-820A-B57208B6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358856"/>
            <a:ext cx="10772775" cy="991642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 sejtek típusai (1925, Chatten zoológus)</a:t>
            </a:r>
            <a:endParaRPr lang="ro-RO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D6CE-4BB6-4ADD-974C-24125B06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1603717"/>
            <a:ext cx="11240086" cy="5022166"/>
          </a:xfrm>
        </p:spPr>
        <p:txBody>
          <a:bodyPr>
            <a:normAutofit/>
          </a:bodyPr>
          <a:lstStyle/>
          <a:p>
            <a:r>
              <a:rPr lang="hu-HU" sz="3200" b="1" u="sng" dirty="0">
                <a:solidFill>
                  <a:srgbClr val="FF0000"/>
                </a:solidFill>
              </a:rPr>
              <a:t>1. PROKARIÓTA SEJTEK</a:t>
            </a:r>
            <a:r>
              <a:rPr lang="hu-HU" sz="3200" b="1" dirty="0">
                <a:solidFill>
                  <a:srgbClr val="FF0000"/>
                </a:solidFill>
              </a:rPr>
              <a:t>: </a:t>
            </a:r>
            <a:r>
              <a:rPr lang="hu-HU" sz="3200" b="1" dirty="0">
                <a:solidFill>
                  <a:schemeClr val="tx1"/>
                </a:solidFill>
              </a:rPr>
              <a:t>baktériumok és kékeszöld moszatok</a:t>
            </a:r>
            <a:r>
              <a:rPr lang="hu-HU" sz="3200" dirty="0">
                <a:solidFill>
                  <a:schemeClr val="tx1"/>
                </a:solidFill>
              </a:rPr>
              <a:t>, 1%;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egysejtűek, </a:t>
            </a:r>
            <a:r>
              <a:rPr lang="hu-HU" sz="3200" b="1" dirty="0">
                <a:solidFill>
                  <a:srgbClr val="0070C0"/>
                </a:solidFill>
              </a:rPr>
              <a:t>kezdetleges </a:t>
            </a:r>
            <a:r>
              <a:rPr lang="hu-HU" sz="3200" dirty="0">
                <a:solidFill>
                  <a:schemeClr val="tx1"/>
                </a:solidFill>
              </a:rPr>
              <a:t>sejtszerkezettel;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</a:t>
            </a:r>
            <a:r>
              <a:rPr lang="hu-HU" sz="3200" dirty="0">
                <a:solidFill>
                  <a:srgbClr val="0070C0"/>
                </a:solidFill>
              </a:rPr>
              <a:t>ők jelentek meg elsőként a Földön, 3,5 milliárd éve</a:t>
            </a:r>
            <a:r>
              <a:rPr lang="hu-HU" sz="3200" dirty="0">
                <a:solidFill>
                  <a:schemeClr val="tx1"/>
                </a:solidFill>
              </a:rPr>
              <a:t>; 0,5 – 2 µm; </a:t>
            </a: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b="1" dirty="0">
                <a:solidFill>
                  <a:srgbClr val="00B050"/>
                </a:solidFill>
              </a:rPr>
              <a:t>Szerkezetük: </a:t>
            </a:r>
            <a:r>
              <a:rPr lang="hu-HU" sz="3200" dirty="0">
                <a:solidFill>
                  <a:schemeClr val="tx1"/>
                </a:solidFill>
              </a:rPr>
              <a:t>sejtfal, sejthártya, citoplazma, a sejtmag anyaga szabadon található a citoplazmában (</a:t>
            </a:r>
            <a:r>
              <a:rPr lang="hu-HU" sz="3200" b="1" dirty="0">
                <a:solidFill>
                  <a:srgbClr val="0070C0"/>
                </a:solidFill>
              </a:rPr>
              <a:t>nincs sejtmaghártya</a:t>
            </a:r>
            <a:r>
              <a:rPr lang="hu-HU" sz="3200" dirty="0">
                <a:solidFill>
                  <a:schemeClr val="tx1"/>
                </a:solidFill>
              </a:rPr>
              <a:t>), genetikai anyaguk </a:t>
            </a:r>
            <a:r>
              <a:rPr lang="hu-HU" sz="3200" u="sng" dirty="0">
                <a:solidFill>
                  <a:schemeClr val="tx1"/>
                </a:solidFill>
              </a:rPr>
              <a:t>kétszálas, kör alakú DNS </a:t>
            </a:r>
            <a:r>
              <a:rPr lang="hu-HU" sz="3200" dirty="0">
                <a:solidFill>
                  <a:schemeClr val="tx1"/>
                </a:solidFill>
              </a:rPr>
              <a:t>molekula </a:t>
            </a:r>
            <a:r>
              <a:rPr lang="hu-HU" sz="3200" b="1" dirty="0">
                <a:solidFill>
                  <a:srgbClr val="0070C0"/>
                </a:solidFill>
              </a:rPr>
              <a:t>(nukleoid)</a:t>
            </a:r>
            <a:r>
              <a:rPr lang="hu-HU" sz="3200" dirty="0">
                <a:solidFill>
                  <a:schemeClr val="tx1"/>
                </a:solidFill>
              </a:rPr>
              <a:t>;</a:t>
            </a:r>
            <a:endParaRPr lang="hu-HU" sz="3200" b="1" dirty="0">
              <a:solidFill>
                <a:schemeClr val="tx1"/>
              </a:solidFill>
            </a:endParaRPr>
          </a:p>
          <a:p>
            <a:r>
              <a:rPr lang="hu-HU" sz="3200" dirty="0">
                <a:solidFill>
                  <a:schemeClr val="tx1"/>
                </a:solidFill>
              </a:rPr>
              <a:t>- sejtfaluk nem tartalmaz cellulózt; nincsenek sejtszervecskéik;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nincs ivaros szaporodás, nincs mitózis vagy meiózis, a légzés a sejthártya betüremkedésein keresztül történik.</a:t>
            </a:r>
          </a:p>
          <a:p>
            <a:endParaRPr lang="hu-HU" sz="3200" dirty="0">
              <a:solidFill>
                <a:schemeClr val="tx1"/>
              </a:solidFill>
            </a:endParaRPr>
          </a:p>
          <a:p>
            <a:endParaRPr lang="hu-HU" sz="3200" dirty="0">
              <a:solidFill>
                <a:schemeClr val="tx1"/>
              </a:solidFill>
            </a:endParaRPr>
          </a:p>
          <a:p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6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C01F-C3A8-4F02-B985-F2ABC1ED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61981"/>
          </a:xfrm>
        </p:spPr>
        <p:txBody>
          <a:bodyPr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A prokarióta sejt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A13AC-FD1A-4BA5-83D6-0FAB5527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0" y="1429188"/>
            <a:ext cx="4807960" cy="360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F9721-D120-4EDF-91D3-B288E263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787" y="1349178"/>
            <a:ext cx="5190393" cy="333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BC319-1BF9-4777-A0CF-8C978A02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40" y="4429955"/>
            <a:ext cx="2887723" cy="24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9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7361F-4BB6-4672-8C80-EA76466A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667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3996-FE73-4FC5-820A-B57208B6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358856"/>
            <a:ext cx="10772775" cy="991642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 sejtek típusai</a:t>
            </a:r>
            <a:endParaRPr lang="ro-RO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D6CE-4BB6-4ADD-974C-24125B06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350498"/>
            <a:ext cx="11066146" cy="5275385"/>
          </a:xfrm>
        </p:spPr>
        <p:txBody>
          <a:bodyPr>
            <a:normAutofit/>
          </a:bodyPr>
          <a:lstStyle/>
          <a:p>
            <a:endParaRPr lang="hu-HU" sz="3200" b="1" u="sng" dirty="0">
              <a:solidFill>
                <a:srgbClr val="FF0000"/>
              </a:solidFill>
            </a:endParaRPr>
          </a:p>
          <a:p>
            <a:r>
              <a:rPr lang="hu-HU" sz="3200" b="1" u="sng" dirty="0">
                <a:solidFill>
                  <a:srgbClr val="FF0000"/>
                </a:solidFill>
              </a:rPr>
              <a:t>2. EUKARIÓTA SEJTEK:</a:t>
            </a:r>
            <a:r>
              <a:rPr lang="hu-HU" sz="3200" b="1" dirty="0">
                <a:solidFill>
                  <a:srgbClr val="FF0000"/>
                </a:solidFill>
              </a:rPr>
              <a:t> </a:t>
            </a:r>
            <a:r>
              <a:rPr lang="hu-HU" sz="3200" b="1" dirty="0">
                <a:solidFill>
                  <a:schemeClr val="tx1"/>
                </a:solidFill>
              </a:rPr>
              <a:t>protiszták, gombák, növények és állatok</a:t>
            </a:r>
            <a:r>
              <a:rPr lang="hu-HU" sz="3200" dirty="0">
                <a:solidFill>
                  <a:schemeClr val="tx1"/>
                </a:solidFill>
              </a:rPr>
              <a:t>, a fajok 99%-a eukarióta; egysejtűek vagy többsejtűek;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sejtméretük nagyobb, </a:t>
            </a:r>
            <a:r>
              <a:rPr lang="hu-HU" sz="3200" b="1" dirty="0">
                <a:solidFill>
                  <a:schemeClr val="tx1"/>
                </a:solidFill>
              </a:rPr>
              <a:t>cellulózt</a:t>
            </a:r>
            <a:r>
              <a:rPr lang="hu-HU" sz="3200" dirty="0">
                <a:solidFill>
                  <a:schemeClr val="tx1"/>
                </a:solidFill>
              </a:rPr>
              <a:t> tartalmazó sejtfal (kivéve az állatokat, nekük nincs sejtfaluk);</a:t>
            </a:r>
          </a:p>
          <a:p>
            <a:r>
              <a:rPr lang="hu-HU" sz="3200" b="1" dirty="0">
                <a:solidFill>
                  <a:srgbClr val="00B050"/>
                </a:solidFill>
              </a:rPr>
              <a:t>Szerkezetük:</a:t>
            </a:r>
            <a:r>
              <a:rPr lang="hu-HU" sz="3200" dirty="0">
                <a:solidFill>
                  <a:schemeClr val="tx1"/>
                </a:solidFill>
              </a:rPr>
              <a:t> sejtfal, sejthártya, citoplazma, </a:t>
            </a:r>
            <a:r>
              <a:rPr lang="hu-HU" sz="3200" b="1" dirty="0">
                <a:solidFill>
                  <a:srgbClr val="0070C0"/>
                </a:solidFill>
              </a:rPr>
              <a:t>jól elkülönült  (valódi) sejtmag</a:t>
            </a:r>
            <a:r>
              <a:rPr lang="hu-HU" sz="3200" dirty="0">
                <a:solidFill>
                  <a:schemeClr val="tx1"/>
                </a:solidFill>
              </a:rPr>
              <a:t>, benne genetikai anyaggal (DNS és RNS);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van ivaros szaporodás, van mitózis és meiózis;</a:t>
            </a:r>
          </a:p>
          <a:p>
            <a:r>
              <a:rPr lang="hu-HU" sz="3200" dirty="0">
                <a:solidFill>
                  <a:schemeClr val="tx1"/>
                </a:solidFill>
              </a:rPr>
              <a:t>- vannak sejtszervecskéik (belső membránrendszerek);</a:t>
            </a:r>
          </a:p>
          <a:p>
            <a:endParaRPr lang="hu-HU" sz="3200" dirty="0">
              <a:solidFill>
                <a:schemeClr val="tx1"/>
              </a:solidFill>
            </a:endParaRPr>
          </a:p>
          <a:p>
            <a:endParaRPr lang="hu-HU" sz="3200" dirty="0">
              <a:solidFill>
                <a:schemeClr val="tx1"/>
              </a:solidFill>
            </a:endParaRPr>
          </a:p>
          <a:p>
            <a:endParaRPr lang="ro-RO" sz="32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CDB-781A-4906-A061-FCD3B91E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32319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Az eukarióta sejt</a:t>
            </a:r>
            <a:endParaRPr lang="ro-RO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4A67B-A140-48BB-9C6A-69EAB7FA9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35" y="1631852"/>
            <a:ext cx="6436702" cy="50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1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9660C-83D3-42BB-8B99-080578D8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785" y="0"/>
            <a:ext cx="462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0105"/>
      </p:ext>
    </p:extLst>
  </p:cSld>
  <p:clrMapOvr>
    <a:masterClrMapping/>
  </p:clrMapOvr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Nagyváros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372</TotalTime>
  <Words>449</Words>
  <Application>Microsoft Office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 Light</vt:lpstr>
      <vt:lpstr>Nagyvárosi</vt:lpstr>
      <vt:lpstr>Prokarióta és eukarióta sejt</vt:lpstr>
      <vt:lpstr>A SEJT</vt:lpstr>
      <vt:lpstr>A SEJT</vt:lpstr>
      <vt:lpstr>A sejtek típusai (1925, Chatten zoológus)</vt:lpstr>
      <vt:lpstr>A prokarióta sejt </vt:lpstr>
      <vt:lpstr>PowerPoint Presentation</vt:lpstr>
      <vt:lpstr>A sejtek típusai</vt:lpstr>
      <vt:lpstr>Az eukarióta sejt</vt:lpstr>
      <vt:lpstr>PowerPoint Presentation</vt:lpstr>
      <vt:lpstr>Az eukarióta sejt alkotóelemei</vt:lpstr>
      <vt:lpstr>PowerPoint Presentation</vt:lpstr>
      <vt:lpstr>Összefoglaló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EMÉSZTŐRENDSZER</dc:title>
  <dc:creator>Imola</dc:creator>
  <cp:lastModifiedBy>Imola Zagoni</cp:lastModifiedBy>
  <cp:revision>161</cp:revision>
  <dcterms:created xsi:type="dcterms:W3CDTF">2020-04-30T11:49:16Z</dcterms:created>
  <dcterms:modified xsi:type="dcterms:W3CDTF">2020-10-02T07:11:49Z</dcterms:modified>
</cp:coreProperties>
</file>