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4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16"/>
  </p:notesMasterIdLst>
  <p:sldIdLst>
    <p:sldId id="263" r:id="rId2"/>
    <p:sldId id="271" r:id="rId3"/>
    <p:sldId id="272" r:id="rId4"/>
    <p:sldId id="273" r:id="rId5"/>
    <p:sldId id="276" r:id="rId6"/>
    <p:sldId id="268" r:id="rId7"/>
    <p:sldId id="256" r:id="rId8"/>
    <p:sldId id="275" r:id="rId9"/>
    <p:sldId id="267" r:id="rId10"/>
    <p:sldId id="277" r:id="rId11"/>
    <p:sldId id="274" r:id="rId12"/>
    <p:sldId id="264" r:id="rId13"/>
    <p:sldId id="265" r:id="rId14"/>
    <p:sldId id="270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Silla" initials="C" lastIdx="1" clrIdx="0">
    <p:extLst>
      <p:ext uri="{19B8F6BF-5375-455C-9EA6-DF929625EA0E}">
        <p15:presenceInfo xmlns:p15="http://schemas.microsoft.com/office/powerpoint/2012/main" userId="CSill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B7B7"/>
    <a:srgbClr val="FF6D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713" autoAdjust="0"/>
    <p:restoredTop sz="94291" autoAdjust="0"/>
  </p:normalViewPr>
  <p:slideViewPr>
    <p:cSldViewPr>
      <p:cViewPr varScale="1">
        <p:scale>
          <a:sx n="69" d="100"/>
          <a:sy n="69" d="100"/>
        </p:scale>
        <p:origin x="120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Chart%20in%20Microsoft%20PowerPoint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81510024012962E-2"/>
          <c:y val="4.7465582931165859E-2"/>
          <c:w val="0.79383551125258278"/>
          <c:h val="0.788173509909577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Băieți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VIII A</c:v>
                </c:pt>
                <c:pt idx="1">
                  <c:v>VIII B</c:v>
                </c:pt>
                <c:pt idx="2">
                  <c:v>VIII C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12</c:v>
                </c:pt>
                <c:pt idx="1">
                  <c:v>16</c:v>
                </c:pt>
                <c:pt idx="2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B5-4CE6-BF83-E8E97907FDFD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Fete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Sheet1!$A$2:$A$4</c:f>
              <c:strCache>
                <c:ptCount val="3"/>
                <c:pt idx="0">
                  <c:v>VIII A</c:v>
                </c:pt>
                <c:pt idx="1">
                  <c:v>VIII B</c:v>
                </c:pt>
                <c:pt idx="2">
                  <c:v>VIII C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14</c:v>
                </c:pt>
                <c:pt idx="1">
                  <c:v>13</c:v>
                </c:pt>
                <c:pt idx="2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B5-4CE6-BF83-E8E97907FDF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096010863"/>
        <c:axId val="1860025775"/>
      </c:barChart>
      <c:catAx>
        <c:axId val="2096010863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err="1"/>
                  <a:t>Clase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57999141311039826"/>
              <c:y val="0.92467931893128741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60025775"/>
        <c:crosses val="autoZero"/>
        <c:auto val="1"/>
        <c:lblAlgn val="ctr"/>
        <c:lblOffset val="100"/>
        <c:noMultiLvlLbl val="0"/>
      </c:catAx>
      <c:valAx>
        <c:axId val="18600257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err="1"/>
                  <a:t>Numărul</a:t>
                </a:r>
                <a:r>
                  <a:rPr lang="hu-HU" dirty="0"/>
                  <a:t> </a:t>
                </a:r>
                <a:r>
                  <a:rPr lang="hu-HU" dirty="0" err="1"/>
                  <a:t>elevilor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3.5460992907801418E-3"/>
              <c:y val="0.187085743314343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3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09601086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86022281789244426"/>
          <c:y val="6.1105265067672981E-3"/>
          <c:w val="0.13977718210755569"/>
          <c:h val="0.2012627453826335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3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Érdemjegyek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>
              <a:innerShdw blurRad="25400" dist="12700" dir="13500000">
                <a:srgbClr val="000000">
                  <a:alpha val="45000"/>
                </a:srgbClr>
              </a:innerShdw>
            </a:effectLst>
          </c:spPr>
          <c:invertIfNegative val="0"/>
          <c:cat>
            <c:numRef>
              <c:f>Sheet1!$A$2:$A$8</c:f>
              <c:numCache>
                <c:formatCode>General</c:formatCode>
                <c:ptCount val="7"/>
                <c:pt idx="0">
                  <c:v>4</c:v>
                </c:pt>
                <c:pt idx="1">
                  <c:v>5</c:v>
                </c:pt>
                <c:pt idx="2">
                  <c:v>6</c:v>
                </c:pt>
                <c:pt idx="3">
                  <c:v>7</c:v>
                </c:pt>
                <c:pt idx="4">
                  <c:v>8</c:v>
                </c:pt>
                <c:pt idx="5">
                  <c:v>9</c:v>
                </c:pt>
                <c:pt idx="6">
                  <c:v>10</c:v>
                </c:pt>
              </c:numCache>
            </c:numRef>
          </c:cat>
          <c:val>
            <c:numRef>
              <c:f>Sheet1!$B$2:$B$8</c:f>
              <c:numCache>
                <c:formatCode>General</c:formatCode>
                <c:ptCount val="7"/>
                <c:pt idx="0">
                  <c:v>2</c:v>
                </c:pt>
                <c:pt idx="1">
                  <c:v>3</c:v>
                </c:pt>
                <c:pt idx="2">
                  <c:v>3</c:v>
                </c:pt>
                <c:pt idx="3">
                  <c:v>7</c:v>
                </c:pt>
                <c:pt idx="4">
                  <c:v>6</c:v>
                </c:pt>
                <c:pt idx="5">
                  <c:v>4</c:v>
                </c:pt>
                <c:pt idx="6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E68-4DA8-AC50-9EC9FA873C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854717760"/>
        <c:axId val="1003525824"/>
      </c:barChart>
      <c:catAx>
        <c:axId val="85471776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/>
                  <a:t>Nota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3525824"/>
        <c:crosses val="autoZero"/>
        <c:auto val="1"/>
        <c:lblAlgn val="ctr"/>
        <c:lblOffset val="100"/>
        <c:noMultiLvlLbl val="0"/>
      </c:catAx>
      <c:valAx>
        <c:axId val="1003525824"/>
        <c:scaling>
          <c:orientation val="minMax"/>
        </c:scaling>
        <c:delete val="0"/>
        <c:axPos val="l"/>
        <c:majorGridlines>
          <c:spPr>
            <a:ln w="38100" cap="sq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err="1"/>
                  <a:t>Număr</a:t>
                </a:r>
                <a:r>
                  <a:rPr lang="hu-HU" dirty="0"/>
                  <a:t> </a:t>
                </a:r>
                <a:r>
                  <a:rPr lang="hu-HU" dirty="0" err="1"/>
                  <a:t>elevi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1.2500000000000001E-2"/>
              <c:y val="0.2557435503488892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15875">
            <a:solidFill>
              <a:schemeClr val="accent3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54717760"/>
        <c:crosses val="autoZero"/>
        <c:crossBetween val="between"/>
      </c:valAx>
      <c:spPr>
        <a:noFill/>
        <a:ln w="15875">
          <a:solidFill>
            <a:schemeClr val="accent4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7B8-4C52-ADBC-B100F546B30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7B8-4C52-ADBC-B100F546B303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87B8-4C52-ADBC-B100F546B303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87B8-4C52-ADBC-B100F546B303}"/>
              </c:ext>
            </c:extLst>
          </c:dPt>
          <c:dLbls>
            <c:dLbl>
              <c:idx val="0"/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2701E0F-25B6-429F-A589-3DACCB2774C8}" type="CATEGORYNAME">
                      <a:rPr lang="en-US" smtClean="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3776985017971972"/>
                      <c:h val="0.22641505704374068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87B8-4C52-ADBC-B100F546B303}"/>
                </c:ext>
              </c:extLst>
            </c:dLbl>
            <c:dLbl>
              <c:idx val="1"/>
              <c:layout>
                <c:manualLayout>
                  <c:x val="-7.4627467232230724E-2"/>
                  <c:y val="-3.9721946375372392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50B31768-91C7-46DC-930B-AF9028EB83F9}" type="CATEGORYNAME">
                      <a:rPr lang="en-US" sz="1200" smtClean="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528379772961815"/>
                      <c:h val="0.22641509433962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7B8-4C52-ADBC-B100F546B303}"/>
                </c:ext>
              </c:extLst>
            </c:dLbl>
            <c:dLbl>
              <c:idx val="2"/>
              <c:layout>
                <c:manualLayout>
                  <c:x val="-7.2458821904227894E-2"/>
                  <c:y val="-0.159421685993322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17BEE68-3B87-42F7-B52F-B991A303E3FD}" type="CATEGORYNAME">
                      <a:rPr lang="en-US" smtClean="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276573787409703"/>
                      <c:h val="0.22641509433962265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87B8-4C52-ADBC-B100F546B303}"/>
                </c:ext>
              </c:extLst>
            </c:dLbl>
            <c:dLbl>
              <c:idx val="3"/>
              <c:layout>
                <c:manualLayout>
                  <c:x val="0.13320656899311734"/>
                  <c:y val="8.156041567296644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spAutoFit/>
                  </a:bodyPr>
                  <a:lstStyle/>
                  <a:p>
                    <a:pPr>
                      <a:defRPr sz="1400" b="1" i="0" u="none" strike="noStrike" kern="1200" spc="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8EB05814-5497-4A28-96EE-009D8547F182}" type="CATEGORYNAME">
                      <a:rPr lang="en-US" smtClean="0"/>
                      <a:pPr>
                        <a:defRPr sz="1400">
                          <a:solidFill>
                            <a:schemeClr val="tx1"/>
                          </a:solidFill>
                        </a:defRPr>
                      </a:pPr>
                      <a:t>[CATEGORY NAME]</a:t>
                    </a:fld>
                    <a:endParaRPr lang="en-US"/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spc="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7554179566563469"/>
                      <c:h val="0.17279046673286991"/>
                    </c:manualLayout>
                  </c15:layout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7B8-4C52-ADBC-B100F546B30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spc="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Profil tehnologic 12 elevi</c:v>
                </c:pt>
                <c:pt idx="1">
                  <c:v>Profil pedagogic  16 elevi</c:v>
                </c:pt>
                <c:pt idx="2">
                  <c:v>Profil uman 20 elevi</c:v>
                </c:pt>
                <c:pt idx="3">
                  <c:v>Profil real        32 elevi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16</c:v>
                </c:pt>
                <c:pt idx="2">
                  <c:v>20</c:v>
                </c:pt>
                <c:pt idx="3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B8-4C52-ADBC-B100F546B30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332-4739-91C7-B66BB94A2348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332-4739-91C7-B66BB94A2348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332-4739-91C7-B66BB94A2348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332-4739-91C7-B66BB94A2348}"/>
              </c:ext>
            </c:extLst>
          </c:dPt>
          <c:dLbls>
            <c:spPr>
              <a:solidFill>
                <a:prstClr val="white"/>
              </a:solidFill>
              <a:ln>
                <a:solidFill>
                  <a:prstClr val="black">
                    <a:lumMod val="25000"/>
                    <a:lumOff val="75000"/>
                  </a:prstClr>
                </a:solidFill>
              </a:ln>
              <a:effectLst/>
            </c:spPr>
            <c:txPr>
              <a:bodyPr rot="0" spcFirstLastPara="1" vertOverflow="clip" horzOverflow="clip" vert="horz" wrap="square" lIns="36576" tIns="18288" rIns="36576" bIns="18288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Sheet1!$A$2:$A$5</c:f>
              <c:strCache>
                <c:ptCount val="4"/>
                <c:pt idx="0">
                  <c:v>Banane</c:v>
                </c:pt>
                <c:pt idx="1">
                  <c:v>Portocale</c:v>
                </c:pt>
                <c:pt idx="2">
                  <c:v>Mere</c:v>
                </c:pt>
                <c:pt idx="3">
                  <c:v>Pere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20</c:v>
                </c:pt>
                <c:pt idx="1">
                  <c:v>30</c:v>
                </c:pt>
                <c:pt idx="2">
                  <c:v>40</c:v>
                </c:pt>
                <c:pt idx="3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43-4ACC-974B-9DF69BC2D683}"/>
            </c:ext>
          </c:extLst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600" b="1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8595947978411"/>
          <c:y val="6.2748678900709551E-2"/>
          <c:w val="0.81498009378041236"/>
          <c:h val="0.7230662709814715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127000">
                <a:schemeClr val="bg1"/>
              </a:glo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88900" cap="sq" cmpd="sng">
                <a:solidFill>
                  <a:schemeClr val="accent3"/>
                </a:solidFill>
                <a:prstDash val="solid"/>
                <a:round/>
                <a:headEnd type="diamond"/>
                <a:tailEnd type="diamond" w="lg" len="lg"/>
              </a:ln>
              <a:effectLst>
                <a:glow rad="127000">
                  <a:schemeClr val="bg1"/>
                </a:glow>
              </a:effectLst>
            </c:spPr>
          </c:marker>
          <c:xVal>
            <c:numRef>
              <c:f>'[Chart in Microsoft PowerPoint]Sheet1'!$A$3:$A$12</c:f>
              <c:numCache>
                <c:formatCode>General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numCache>
            </c:numRef>
          </c:xVal>
          <c:yVal>
            <c:numRef>
              <c:f>'[Chart in Microsoft PowerPoint]Sheet1'!$B$3:$B$12</c:f>
              <c:numCache>
                <c:formatCode>General</c:formatCode>
                <c:ptCount val="10"/>
                <c:pt idx="0">
                  <c:v>21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21</c:v>
                </c:pt>
                <c:pt idx="7">
                  <c:v>20</c:v>
                </c:pt>
                <c:pt idx="8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E9-4AD4-8951-E59B7B9E0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538976"/>
        <c:axId val="1820704000"/>
      </c:scatterChart>
      <c:valAx>
        <c:axId val="1819538976"/>
        <c:scaling>
          <c:orientation val="minMax"/>
          <c:max val="2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dirty="0" err="1">
                    <a:solidFill>
                      <a:srgbClr val="C00000"/>
                    </a:solidFill>
                  </a:rPr>
                  <a:t>Ora</a:t>
                </a:r>
                <a:endParaRPr lang="en-US" sz="1400" b="1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188799433778651"/>
              <c:y val="0.87851263368996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704000"/>
        <c:crosses val="autoZero"/>
        <c:crossBetween val="midCat"/>
        <c:majorUnit val="1"/>
      </c:valAx>
      <c:valAx>
        <c:axId val="1820704000"/>
        <c:scaling>
          <c:orientation val="minMax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b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dirty="0" err="1">
                    <a:solidFill>
                      <a:srgbClr val="C00000"/>
                    </a:solidFill>
                  </a:rPr>
                  <a:t>Temperatura</a:t>
                </a:r>
                <a:r>
                  <a:rPr lang="hu-HU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hu-HU" sz="1400" b="1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hu-HU" sz="1400" b="1" dirty="0">
                    <a:solidFill>
                      <a:srgbClr val="C00000"/>
                    </a:solidFill>
                  </a:rPr>
                  <a:t>C</a:t>
                </a:r>
                <a:endParaRPr lang="en-US" sz="1400" b="1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6714441593677194E-2"/>
              <c:y val="0.13707216921408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b" anchorCtr="1"/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538976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288595947978412"/>
          <c:y val="3.7500016404206651E-2"/>
          <c:w val="0.81498009378041236"/>
          <c:h val="0.72306627098147158"/>
        </c:manualLayout>
      </c:layout>
      <c:scatterChart>
        <c:scatterStyle val="lineMarker"/>
        <c:varyColors val="0"/>
        <c:ser>
          <c:idx val="0"/>
          <c:order val="0"/>
          <c:spPr>
            <a:ln w="25400" cap="rnd">
              <a:noFill/>
              <a:round/>
            </a:ln>
            <a:effectLst>
              <a:glow rad="127000">
                <a:schemeClr val="bg1"/>
              </a:glow>
            </a:effectLst>
          </c:spPr>
          <c:marker>
            <c:symbol val="circle"/>
            <c:size val="5"/>
            <c:spPr>
              <a:solidFill>
                <a:schemeClr val="accent3"/>
              </a:solidFill>
              <a:ln w="88900" cap="sq" cmpd="sng">
                <a:solidFill>
                  <a:schemeClr val="accent3"/>
                </a:solidFill>
                <a:prstDash val="solid"/>
                <a:round/>
                <a:headEnd type="diamond"/>
                <a:tailEnd type="diamond" w="lg" len="lg"/>
              </a:ln>
              <a:effectLst>
                <a:glow rad="127000">
                  <a:schemeClr val="bg1"/>
                </a:glow>
              </a:effectLst>
            </c:spPr>
          </c:marker>
          <c:xVal>
            <c:numRef>
              <c:f>'[Chart in Microsoft PowerPoint]Sheet1'!$A$3:$A$12</c:f>
              <c:numCache>
                <c:formatCode>General</c:formatCode>
                <c:ptCount val="10"/>
                <c:pt idx="0">
                  <c:v>11</c:v>
                </c:pt>
                <c:pt idx="1">
                  <c:v>12</c:v>
                </c:pt>
                <c:pt idx="2">
                  <c:v>13</c:v>
                </c:pt>
                <c:pt idx="3">
                  <c:v>14</c:v>
                </c:pt>
                <c:pt idx="4">
                  <c:v>15</c:v>
                </c:pt>
                <c:pt idx="5">
                  <c:v>16</c:v>
                </c:pt>
                <c:pt idx="6">
                  <c:v>17</c:v>
                </c:pt>
                <c:pt idx="7">
                  <c:v>18</c:v>
                </c:pt>
                <c:pt idx="8">
                  <c:v>19</c:v>
                </c:pt>
                <c:pt idx="9">
                  <c:v>20</c:v>
                </c:pt>
              </c:numCache>
            </c:numRef>
          </c:xVal>
          <c:yVal>
            <c:numRef>
              <c:f>'[Chart in Microsoft PowerPoint]Sheet1'!$B$3:$B$12</c:f>
              <c:numCache>
                <c:formatCode>General</c:formatCode>
                <c:ptCount val="10"/>
                <c:pt idx="0">
                  <c:v>21</c:v>
                </c:pt>
                <c:pt idx="1">
                  <c:v>22</c:v>
                </c:pt>
                <c:pt idx="2">
                  <c:v>24</c:v>
                </c:pt>
                <c:pt idx="3">
                  <c:v>25</c:v>
                </c:pt>
                <c:pt idx="4">
                  <c:v>24</c:v>
                </c:pt>
                <c:pt idx="5">
                  <c:v>23</c:v>
                </c:pt>
                <c:pt idx="6">
                  <c:v>21</c:v>
                </c:pt>
                <c:pt idx="7">
                  <c:v>20</c:v>
                </c:pt>
                <c:pt idx="8">
                  <c:v>18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BAE9-4AD4-8951-E59B7B9E014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819538976"/>
        <c:axId val="1820704000"/>
      </c:scatterChart>
      <c:valAx>
        <c:axId val="1819538976"/>
        <c:scaling>
          <c:orientation val="minMax"/>
          <c:max val="20"/>
          <c:min val="1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dirty="0" err="1">
                    <a:solidFill>
                      <a:srgbClr val="C00000"/>
                    </a:solidFill>
                  </a:rPr>
                  <a:t>Ora</a:t>
                </a:r>
                <a:endParaRPr lang="en-US" sz="1400" b="1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0.48188799433778651"/>
              <c:y val="0.8785126336899655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0704000"/>
        <c:crosses val="autoZero"/>
        <c:crossBetween val="midCat"/>
        <c:majorUnit val="1"/>
      </c:valAx>
      <c:valAx>
        <c:axId val="1820704000"/>
        <c:scaling>
          <c:orientation val="minMax"/>
          <c:min val="17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b" anchorCtr="1"/>
              <a:lstStyle/>
              <a:p>
                <a:pPr>
                  <a:defRPr sz="14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sz="1400" b="1" dirty="0" err="1">
                    <a:solidFill>
                      <a:srgbClr val="C00000"/>
                    </a:solidFill>
                  </a:rPr>
                  <a:t>Temperatura</a:t>
                </a:r>
                <a:r>
                  <a:rPr lang="hu-HU" sz="1400" b="1" dirty="0">
                    <a:solidFill>
                      <a:srgbClr val="C00000"/>
                    </a:solidFill>
                  </a:rPr>
                  <a:t> </a:t>
                </a:r>
                <a:r>
                  <a:rPr lang="hu-HU" sz="1400" b="1" baseline="30000" dirty="0">
                    <a:solidFill>
                      <a:srgbClr val="C00000"/>
                    </a:solidFill>
                  </a:rPr>
                  <a:t>0</a:t>
                </a:r>
                <a:r>
                  <a:rPr lang="hu-HU" sz="1400" b="1" dirty="0">
                    <a:solidFill>
                      <a:srgbClr val="C00000"/>
                    </a:solidFill>
                  </a:rPr>
                  <a:t>C</a:t>
                </a:r>
                <a:endParaRPr lang="en-US" sz="1400" b="1" dirty="0">
                  <a:solidFill>
                    <a:srgbClr val="C0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1.6714441593677194E-2"/>
              <c:y val="0.1370721692140828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b" anchorCtr="1"/>
            <a:lstStyle/>
            <a:p>
              <a:pPr>
                <a:defRPr sz="1400" b="1" i="0" u="none" strike="noStrike" kern="1200" baseline="0">
                  <a:solidFill>
                    <a:srgbClr val="C0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19538976"/>
        <c:crossesAt val="1"/>
        <c:crossBetween val="midCat"/>
        <c:majorUnit val="1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2949175103112112"/>
          <c:y val="3.2812664041994753E-2"/>
          <c:w val="0.83574085465879278"/>
          <c:h val="0.82420505249343834"/>
        </c:manualLayout>
      </c:layout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2</c:v>
                </c:pt>
              </c:strCache>
            </c:strRef>
          </c:tx>
          <c:spPr>
            <a:ln w="57150" cap="rnd">
              <a:solidFill>
                <a:schemeClr val="accent3"/>
              </a:solidFill>
              <a:round/>
            </a:ln>
            <a:effectLst/>
          </c:spPr>
          <c:marker>
            <c:symbol val="none"/>
          </c:marker>
          <c:xVal>
            <c:numRef>
              <c:f>Sheet1!$A$2:$A$8</c:f>
              <c:numCache>
                <c:formatCode>General</c:formatCode>
                <c:ptCount val="7"/>
                <c:pt idx="0">
                  <c:v>0</c:v>
                </c:pt>
                <c:pt idx="1">
                  <c:v>0.5</c:v>
                </c:pt>
                <c:pt idx="2">
                  <c:v>1</c:v>
                </c:pt>
                <c:pt idx="3">
                  <c:v>2</c:v>
                </c:pt>
                <c:pt idx="4">
                  <c:v>3</c:v>
                </c:pt>
                <c:pt idx="5">
                  <c:v>4</c:v>
                </c:pt>
                <c:pt idx="6">
                  <c:v>6</c:v>
                </c:pt>
              </c:numCache>
            </c:numRef>
          </c:xVal>
          <c:yVal>
            <c:numRef>
              <c:f>Sheet1!$B$2:$B$8</c:f>
              <c:numCache>
                <c:formatCode>General</c:formatCode>
                <c:ptCount val="7"/>
                <c:pt idx="0">
                  <c:v>0</c:v>
                </c:pt>
                <c:pt idx="1">
                  <c:v>17</c:v>
                </c:pt>
                <c:pt idx="2">
                  <c:v>25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70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E669-419F-85C5-4F095A5E122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76617824"/>
        <c:axId val="1007845776"/>
      </c:scatterChart>
      <c:valAx>
        <c:axId val="676617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err="1">
                    <a:solidFill>
                      <a:srgbClr val="FF0000"/>
                    </a:solidFill>
                  </a:rPr>
                  <a:t>Timp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007845776"/>
        <c:crosses val="autoZero"/>
        <c:crossBetween val="midCat"/>
      </c:valAx>
      <c:valAx>
        <c:axId val="1007845776"/>
        <c:scaling>
          <c:orientation val="minMax"/>
        </c:scaling>
        <c:delete val="0"/>
        <c:axPos val="l"/>
        <c:majorGridlines>
          <c:spPr>
            <a:ln w="3175" cap="flat" cmpd="sng" algn="ctr">
              <a:solidFill>
                <a:schemeClr val="accent3">
                  <a:lumMod val="75000"/>
                </a:schemeClr>
              </a:solidFill>
              <a:prstDash val="sysDot"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hu-HU" dirty="0" err="1">
                    <a:solidFill>
                      <a:srgbClr val="FF0000"/>
                    </a:solidFill>
                  </a:rPr>
                  <a:t>Drumul</a:t>
                </a:r>
                <a:r>
                  <a:rPr lang="hu-HU" baseline="0" dirty="0">
                    <a:solidFill>
                      <a:srgbClr val="FF0000"/>
                    </a:solidFill>
                  </a:rPr>
                  <a:t> </a:t>
                </a:r>
                <a:r>
                  <a:rPr lang="hu-HU" baseline="0" dirty="0" err="1">
                    <a:solidFill>
                      <a:srgbClr val="FF0000"/>
                    </a:solidFill>
                  </a:rPr>
                  <a:t>parcurs</a:t>
                </a:r>
                <a:r>
                  <a:rPr lang="hu-HU" dirty="0">
                    <a:solidFill>
                      <a:srgbClr val="FF0000"/>
                    </a:solidFill>
                  </a:rPr>
                  <a:t> (km)</a:t>
                </a:r>
                <a:endParaRPr lang="en-US" dirty="0">
                  <a:solidFill>
                    <a:srgbClr val="FF0000"/>
                  </a:solidFill>
                </a:endParaRPr>
              </a:p>
            </c:rich>
          </c:tx>
          <c:layout>
            <c:manualLayout>
              <c:xMode val="edge"/>
              <c:yMode val="edge"/>
              <c:x val="2.1862761217583047E-2"/>
              <c:y val="0.1563735184617577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rgbClr val="FF0000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76617824"/>
        <c:crosses val="autoZero"/>
        <c:crossBetween val="midCat"/>
      </c:valAx>
      <c:spPr>
        <a:solidFill>
          <a:schemeClr val="bg1"/>
        </a:solidFill>
        <a:ln w="19050">
          <a:solidFill>
            <a:schemeClr val="tx1"/>
          </a:solidFill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 sz="1400" b="1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7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  <a:lumOff val="2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5" Type="http://schemas.openxmlformats.org/officeDocument/2006/relationships/image" Target="../media/image14.wmf"/><Relationship Id="rId4" Type="http://schemas.openxmlformats.org/officeDocument/2006/relationships/image" Target="../media/image13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Relationship Id="rId6" Type="http://schemas.openxmlformats.org/officeDocument/2006/relationships/image" Target="../media/image20.wmf"/><Relationship Id="rId5" Type="http://schemas.openxmlformats.org/officeDocument/2006/relationships/image" Target="../media/image19.wmf"/><Relationship Id="rId4" Type="http://schemas.openxmlformats.org/officeDocument/2006/relationships/image" Target="../media/image18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image" Target="../media/image21.wmf"/><Relationship Id="rId5" Type="http://schemas.openxmlformats.org/officeDocument/2006/relationships/image" Target="../media/image25.wmf"/><Relationship Id="rId4" Type="http://schemas.openxmlformats.org/officeDocument/2006/relationships/image" Target="../media/image24.w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wmf"/><Relationship Id="rId7" Type="http://schemas.openxmlformats.org/officeDocument/2006/relationships/image" Target="../media/image32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6" Type="http://schemas.openxmlformats.org/officeDocument/2006/relationships/image" Target="../media/image31.wmf"/><Relationship Id="rId5" Type="http://schemas.openxmlformats.org/officeDocument/2006/relationships/image" Target="../media/image30.wmf"/><Relationship Id="rId10" Type="http://schemas.openxmlformats.org/officeDocument/2006/relationships/image" Target="../media/image35.wmf"/><Relationship Id="rId4" Type="http://schemas.openxmlformats.org/officeDocument/2006/relationships/image" Target="../media/image29.wmf"/><Relationship Id="rId9" Type="http://schemas.openxmlformats.org/officeDocument/2006/relationships/image" Target="../media/image34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6" Type="http://schemas.openxmlformats.org/officeDocument/2006/relationships/image" Target="../media/image41.wmf"/><Relationship Id="rId5" Type="http://schemas.openxmlformats.org/officeDocument/2006/relationships/image" Target="../media/image40.wmf"/><Relationship Id="rId4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image" Target="../media/image39.wmf"/><Relationship Id="rId1" Type="http://schemas.openxmlformats.org/officeDocument/2006/relationships/image" Target="../media/image42.wmf"/><Relationship Id="rId6" Type="http://schemas.openxmlformats.org/officeDocument/2006/relationships/image" Target="../media/image46.wmf"/><Relationship Id="rId5" Type="http://schemas.openxmlformats.org/officeDocument/2006/relationships/image" Target="../media/image45.wmf"/><Relationship Id="rId4" Type="http://schemas.openxmlformats.org/officeDocument/2006/relationships/image" Target="../media/image44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image" Target="../media/image48.wmf"/><Relationship Id="rId1" Type="http://schemas.openxmlformats.org/officeDocument/2006/relationships/image" Target="../media/image47.wmf"/><Relationship Id="rId5" Type="http://schemas.openxmlformats.org/officeDocument/2006/relationships/image" Target="../media/image51.wmf"/><Relationship Id="rId4" Type="http://schemas.openxmlformats.org/officeDocument/2006/relationships/image" Target="../media/image50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7" Type="http://schemas.openxmlformats.org/officeDocument/2006/relationships/image" Target="../media/image56.wmf"/><Relationship Id="rId2" Type="http://schemas.openxmlformats.org/officeDocument/2006/relationships/image" Target="../media/image49.wmf"/><Relationship Id="rId1" Type="http://schemas.openxmlformats.org/officeDocument/2006/relationships/image" Target="../media/image52.wmf"/><Relationship Id="rId6" Type="http://schemas.openxmlformats.org/officeDocument/2006/relationships/image" Target="../media/image39.wmf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image" Target="../media/image5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A21352-471C-4592-9B2D-A33700EAE594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636D9F-4FE8-444E-86AF-43206EDBDD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9826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D9F-4FE8-444E-86AF-43206EDBDDE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235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36D9F-4FE8-444E-86AF-43206EDBDDE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11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D9F-4FE8-444E-86AF-43206EDBDDE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12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636D9F-4FE8-444E-86AF-43206EDBDDE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4409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61287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1820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06074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1855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7845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77001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23499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12025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2116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369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05134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24751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94964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6070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41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65500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29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1E36240-A3C5-4EC7-A4A7-86B9228EE82B}" type="datetimeFigureOut">
              <a:rPr lang="en-US" smtClean="0"/>
              <a:t>5/22/2020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FDC8FED-B164-4ECB-ABB4-DC4FA8A68D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93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  <p:sldLayoutId id="2147483924" r:id="rId12"/>
    <p:sldLayoutId id="2147483925" r:id="rId13"/>
    <p:sldLayoutId id="2147483926" r:id="rId14"/>
    <p:sldLayoutId id="2147483927" r:id="rId15"/>
    <p:sldLayoutId id="2147483928" r:id="rId16"/>
    <p:sldLayoutId id="214748392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13" Type="http://schemas.openxmlformats.org/officeDocument/2006/relationships/oleObject" Target="../embeddings/oleObject32.bin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12" Type="http://schemas.openxmlformats.org/officeDocument/2006/relationships/image" Target="../media/image40.wmf"/><Relationship Id="rId2" Type="http://schemas.openxmlformats.org/officeDocument/2006/relationships/slideLayout" Target="../slideLayouts/slideLayout2.xml"/><Relationship Id="rId16" Type="http://schemas.openxmlformats.org/officeDocument/2006/relationships/chart" Target="../charts/char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wmf"/><Relationship Id="rId11" Type="http://schemas.openxmlformats.org/officeDocument/2006/relationships/oleObject" Target="../embeddings/oleObject31.bin"/><Relationship Id="rId5" Type="http://schemas.openxmlformats.org/officeDocument/2006/relationships/oleObject" Target="../embeddings/oleObject28.bin"/><Relationship Id="rId15" Type="http://schemas.openxmlformats.org/officeDocument/2006/relationships/chart" Target="../charts/chart3.xml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0.bin"/><Relationship Id="rId14" Type="http://schemas.openxmlformats.org/officeDocument/2006/relationships/image" Target="../media/image41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5.bin"/><Relationship Id="rId13" Type="http://schemas.openxmlformats.org/officeDocument/2006/relationships/image" Target="../media/image45.wmf"/><Relationship Id="rId3" Type="http://schemas.openxmlformats.org/officeDocument/2006/relationships/chart" Target="../charts/chart5.xml"/><Relationship Id="rId7" Type="http://schemas.openxmlformats.org/officeDocument/2006/relationships/image" Target="../media/image39.wmf"/><Relationship Id="rId12" Type="http://schemas.openxmlformats.org/officeDocument/2006/relationships/oleObject" Target="../embeddings/oleObject3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34.bin"/><Relationship Id="rId11" Type="http://schemas.openxmlformats.org/officeDocument/2006/relationships/image" Target="../media/image44.wmf"/><Relationship Id="rId5" Type="http://schemas.openxmlformats.org/officeDocument/2006/relationships/image" Target="../media/image42.wmf"/><Relationship Id="rId15" Type="http://schemas.openxmlformats.org/officeDocument/2006/relationships/image" Target="../media/image46.wmf"/><Relationship Id="rId10" Type="http://schemas.openxmlformats.org/officeDocument/2006/relationships/oleObject" Target="../embeddings/oleObject36.bin"/><Relationship Id="rId4" Type="http://schemas.openxmlformats.org/officeDocument/2006/relationships/oleObject" Target="../embeddings/oleObject33.bin"/><Relationship Id="rId9" Type="http://schemas.openxmlformats.org/officeDocument/2006/relationships/image" Target="../media/image43.wmf"/><Relationship Id="rId14" Type="http://schemas.openxmlformats.org/officeDocument/2006/relationships/oleObject" Target="../embeddings/oleObject38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wmf"/><Relationship Id="rId13" Type="http://schemas.openxmlformats.org/officeDocument/2006/relationships/oleObject" Target="../embeddings/oleObject43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40.bin"/><Relationship Id="rId12" Type="http://schemas.openxmlformats.org/officeDocument/2006/relationships/image" Target="../media/image50.wmf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47.wmf"/><Relationship Id="rId11" Type="http://schemas.openxmlformats.org/officeDocument/2006/relationships/oleObject" Target="../embeddings/oleObject42.bin"/><Relationship Id="rId5" Type="http://schemas.openxmlformats.org/officeDocument/2006/relationships/oleObject" Target="../embeddings/oleObject39.bin"/><Relationship Id="rId10" Type="http://schemas.openxmlformats.org/officeDocument/2006/relationships/image" Target="../media/image49.wmf"/><Relationship Id="rId4" Type="http://schemas.openxmlformats.org/officeDocument/2006/relationships/chart" Target="../charts/chart6.xml"/><Relationship Id="rId9" Type="http://schemas.openxmlformats.org/officeDocument/2006/relationships/oleObject" Target="../embeddings/oleObject41.bin"/><Relationship Id="rId14" Type="http://schemas.openxmlformats.org/officeDocument/2006/relationships/image" Target="../media/image51.w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48.bin"/><Relationship Id="rId18" Type="http://schemas.openxmlformats.org/officeDocument/2006/relationships/image" Target="../media/image56.wmf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5.bin"/><Relationship Id="rId12" Type="http://schemas.openxmlformats.org/officeDocument/2006/relationships/image" Target="../media/image54.wmf"/><Relationship Id="rId17" Type="http://schemas.openxmlformats.org/officeDocument/2006/relationships/oleObject" Target="../embeddings/oleObject50.bin"/><Relationship Id="rId2" Type="http://schemas.openxmlformats.org/officeDocument/2006/relationships/slideLayout" Target="../slideLayouts/slideLayout8.xml"/><Relationship Id="rId16" Type="http://schemas.openxmlformats.org/officeDocument/2006/relationships/image" Target="../media/image39.wmf"/><Relationship Id="rId1" Type="http://schemas.openxmlformats.org/officeDocument/2006/relationships/vmlDrawing" Target="../drawings/vmlDrawing8.vml"/><Relationship Id="rId6" Type="http://schemas.openxmlformats.org/officeDocument/2006/relationships/image" Target="../media/image52.wmf"/><Relationship Id="rId11" Type="http://schemas.openxmlformats.org/officeDocument/2006/relationships/oleObject" Target="../embeddings/oleObject47.bin"/><Relationship Id="rId5" Type="http://schemas.openxmlformats.org/officeDocument/2006/relationships/oleObject" Target="../embeddings/oleObject44.bin"/><Relationship Id="rId15" Type="http://schemas.openxmlformats.org/officeDocument/2006/relationships/oleObject" Target="../embeddings/oleObject49.bin"/><Relationship Id="rId10" Type="http://schemas.openxmlformats.org/officeDocument/2006/relationships/image" Target="../media/image53.wmf"/><Relationship Id="rId4" Type="http://schemas.openxmlformats.org/officeDocument/2006/relationships/chart" Target="../charts/chart7.xml"/><Relationship Id="rId9" Type="http://schemas.openxmlformats.org/officeDocument/2006/relationships/oleObject" Target="../embeddings/oleObject46.bin"/><Relationship Id="rId14" Type="http://schemas.openxmlformats.org/officeDocument/2006/relationships/image" Target="../media/image55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7" Type="http://schemas.openxmlformats.org/officeDocument/2006/relationships/image" Target="../media/image58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52.bin"/><Relationship Id="rId5" Type="http://schemas.openxmlformats.org/officeDocument/2006/relationships/image" Target="../media/image57.wmf"/><Relationship Id="rId4" Type="http://schemas.openxmlformats.org/officeDocument/2006/relationships/oleObject" Target="../embeddings/oleObject5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1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13" Type="http://schemas.openxmlformats.org/officeDocument/2006/relationships/image" Target="../media/image19.wmf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6.wmf"/><Relationship Id="rId12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8.wmf"/><Relationship Id="rId5" Type="http://schemas.openxmlformats.org/officeDocument/2006/relationships/image" Target="../media/image15.wmf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7.wmf"/><Relationship Id="rId14" Type="http://schemas.openxmlformats.org/officeDocument/2006/relationships/oleObject" Target="../embeddings/oleObject1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4.bin"/><Relationship Id="rId13" Type="http://schemas.openxmlformats.org/officeDocument/2006/relationships/image" Target="../media/image25.wmf"/><Relationship Id="rId3" Type="http://schemas.openxmlformats.org/officeDocument/2006/relationships/chart" Target="../charts/chart1.xml"/><Relationship Id="rId7" Type="http://schemas.openxmlformats.org/officeDocument/2006/relationships/image" Target="../media/image22.wmf"/><Relationship Id="rId12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3.bin"/><Relationship Id="rId11" Type="http://schemas.openxmlformats.org/officeDocument/2006/relationships/image" Target="../media/image24.wmf"/><Relationship Id="rId5" Type="http://schemas.openxmlformats.org/officeDocument/2006/relationships/image" Target="../media/image21.wmf"/><Relationship Id="rId10" Type="http://schemas.openxmlformats.org/officeDocument/2006/relationships/oleObject" Target="../embeddings/oleObject15.bin"/><Relationship Id="rId4" Type="http://schemas.openxmlformats.org/officeDocument/2006/relationships/oleObject" Target="../embeddings/oleObject12.bin"/><Relationship Id="rId9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1.bin"/><Relationship Id="rId18" Type="http://schemas.openxmlformats.org/officeDocument/2006/relationships/image" Target="../media/image32.wmf"/><Relationship Id="rId3" Type="http://schemas.openxmlformats.org/officeDocument/2006/relationships/notesSlide" Target="../notesSlides/notesSlide2.xml"/><Relationship Id="rId21" Type="http://schemas.openxmlformats.org/officeDocument/2006/relationships/oleObject" Target="../embeddings/oleObject25.bin"/><Relationship Id="rId7" Type="http://schemas.openxmlformats.org/officeDocument/2006/relationships/oleObject" Target="../embeddings/oleObject18.bin"/><Relationship Id="rId12" Type="http://schemas.openxmlformats.org/officeDocument/2006/relationships/image" Target="../media/image29.wmf"/><Relationship Id="rId17" Type="http://schemas.openxmlformats.org/officeDocument/2006/relationships/oleObject" Target="../embeddings/oleObject23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31.wmf"/><Relationship Id="rId20" Type="http://schemas.openxmlformats.org/officeDocument/2006/relationships/image" Target="../media/image33.wmf"/><Relationship Id="rId1" Type="http://schemas.openxmlformats.org/officeDocument/2006/relationships/vmlDrawing" Target="../drawings/vmlDrawing4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20.bin"/><Relationship Id="rId24" Type="http://schemas.openxmlformats.org/officeDocument/2006/relationships/image" Target="../media/image35.wmf"/><Relationship Id="rId5" Type="http://schemas.openxmlformats.org/officeDocument/2006/relationships/oleObject" Target="../embeddings/oleObject17.bin"/><Relationship Id="rId15" Type="http://schemas.openxmlformats.org/officeDocument/2006/relationships/oleObject" Target="../embeddings/oleObject22.bin"/><Relationship Id="rId23" Type="http://schemas.openxmlformats.org/officeDocument/2006/relationships/oleObject" Target="../embeddings/oleObject26.bin"/><Relationship Id="rId10" Type="http://schemas.openxmlformats.org/officeDocument/2006/relationships/image" Target="../media/image28.wmf"/><Relationship Id="rId19" Type="http://schemas.openxmlformats.org/officeDocument/2006/relationships/oleObject" Target="../embeddings/oleObject24.bin"/><Relationship Id="rId4" Type="http://schemas.openxmlformats.org/officeDocument/2006/relationships/chart" Target="../charts/chart2.xml"/><Relationship Id="rId9" Type="http://schemas.openxmlformats.org/officeDocument/2006/relationships/oleObject" Target="../embeddings/oleObject19.bin"/><Relationship Id="rId14" Type="http://schemas.openxmlformats.org/officeDocument/2006/relationships/image" Target="../media/image30.wmf"/><Relationship Id="rId22" Type="http://schemas.openxmlformats.org/officeDocument/2006/relationships/image" Target="../media/image3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9325CDF-2FD2-4208-A654-9438CD3A9E95}"/>
              </a:ext>
            </a:extLst>
          </p:cNvPr>
          <p:cNvSpPr/>
          <p:nvPr/>
        </p:nvSpPr>
        <p:spPr>
          <a:xfrm>
            <a:off x="1524000" y="2438400"/>
            <a:ext cx="6096000" cy="147566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hu-HU" sz="3200" b="1" dirty="0">
                <a:latin typeface="Arial Narrow" panose="020B0606020202030204" pitchFamily="34" charset="0"/>
              </a:rPr>
              <a:t>ORGANIZAREA DATELOR, REPREZENTARE PRIN DIAGRAME</a:t>
            </a:r>
            <a:endParaRPr lang="en-US" sz="3200" b="1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42522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EE4984F-BE43-4512-984F-9885F5F60BCA}"/>
              </a:ext>
            </a:extLst>
          </p:cNvPr>
          <p:cNvSpPr txBox="1"/>
          <p:nvPr/>
        </p:nvSpPr>
        <p:spPr>
          <a:xfrm>
            <a:off x="526807" y="539794"/>
            <a:ext cx="81533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6</a:t>
            </a:r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diagrama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cu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structură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radială</a:t>
            </a:r>
            <a:r>
              <a:rPr lang="hu-HU" sz="2200" dirty="0">
                <a:latin typeface="Arial Narrow" panose="020B0606020202030204" pitchFamily="34" charset="0"/>
              </a:rPr>
              <a:t> de mai </a:t>
            </a:r>
            <a:r>
              <a:rPr lang="hu-HU" sz="2200" dirty="0" err="1">
                <a:latin typeface="Arial Narrow" panose="020B0606020202030204" pitchFamily="34" charset="0"/>
              </a:rPr>
              <a:t>jos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sunt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prezentate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rezultatele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unui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sondaj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realizat</a:t>
            </a:r>
            <a:r>
              <a:rPr lang="hu-HU" sz="2200" dirty="0">
                <a:latin typeface="Arial Narrow" panose="020B0606020202030204" pitchFamily="34" charset="0"/>
              </a:rPr>
              <a:t> de o </a:t>
            </a:r>
            <a:r>
              <a:rPr lang="hu-HU" sz="2200" dirty="0" err="1">
                <a:latin typeface="Arial Narrow" panose="020B0606020202030204" pitchFamily="34" charset="0"/>
              </a:rPr>
              <a:t>școală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rândul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clasa</a:t>
            </a:r>
            <a:r>
              <a:rPr lang="hu-HU" sz="2200" dirty="0">
                <a:latin typeface="Arial Narrow" panose="020B0606020202030204" pitchFamily="34" charset="0"/>
              </a:rPr>
              <a:t> a VIII-a </a:t>
            </a:r>
            <a:r>
              <a:rPr lang="hu-HU" sz="2200" dirty="0" err="1">
                <a:latin typeface="Arial Narrow" panose="020B0606020202030204" pitchFamily="34" charset="0"/>
              </a:rPr>
              <a:t>privind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opțiunea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acestora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alegerea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profilui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clasei</a:t>
            </a:r>
            <a:r>
              <a:rPr lang="hu-HU" sz="2200" dirty="0">
                <a:latin typeface="Arial Narrow" panose="020B0606020202030204" pitchFamily="34" charset="0"/>
              </a:rPr>
              <a:t>  a IX-a.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A4AA59-C08D-44F1-8E7C-E17CCD8CF4E6}"/>
              </a:ext>
            </a:extLst>
          </p:cNvPr>
          <p:cNvSpPr txBox="1"/>
          <p:nvPr/>
        </p:nvSpPr>
        <p:spPr>
          <a:xfrm>
            <a:off x="635687" y="2004229"/>
            <a:ext cx="7981506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endParaRPr lang="hu-HU" sz="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34950" indent="-234950"/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care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optează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pentru</a:t>
            </a:r>
            <a:endParaRPr lang="hu-HU" sz="2200" dirty="0">
              <a:latin typeface="Arial Narrow" panose="020B0606020202030204" pitchFamily="34" charset="0"/>
            </a:endParaRPr>
          </a:p>
          <a:p>
            <a:pPr marL="234950" indent="-234950"/>
            <a:r>
              <a:rPr lang="hu-HU" sz="2200" dirty="0">
                <a:latin typeface="Arial Narrow" panose="020B0606020202030204" pitchFamily="34" charset="0"/>
              </a:rPr>
              <a:t>     profilul </a:t>
            </a:r>
            <a:r>
              <a:rPr lang="hu-HU" sz="2200" dirty="0" err="1">
                <a:latin typeface="Arial Narrow" panose="020B0606020202030204" pitchFamily="34" charset="0"/>
              </a:rPr>
              <a:t>real</a:t>
            </a:r>
            <a:r>
              <a:rPr lang="hu-HU" sz="2200" dirty="0">
                <a:latin typeface="Arial Narrow" panose="020B0606020202030204" pitchFamily="34" charset="0"/>
              </a:rPr>
              <a:t> este ……</a:t>
            </a:r>
          </a:p>
          <a:p>
            <a:pPr marL="234950" indent="-234950">
              <a:spcBef>
                <a:spcPts val="600"/>
              </a:spcBef>
            </a:pPr>
            <a:r>
              <a:rPr lang="hu-HU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b)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total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interogați</a:t>
            </a:r>
            <a:r>
              <a:rPr lang="hu-HU" sz="2200" dirty="0">
                <a:latin typeface="Arial Narrow" panose="020B0606020202030204" pitchFamily="34" charset="0"/>
              </a:rPr>
              <a:t> este….. 	</a:t>
            </a:r>
          </a:p>
          <a:p>
            <a:pPr marL="234950" indent="-234950">
              <a:spcBef>
                <a:spcPts val="600"/>
              </a:spcBef>
            </a:pPr>
            <a:r>
              <a:rPr lang="hu-HU" sz="2200" b="1" i="1" dirty="0">
                <a:latin typeface="Arial Narrow" panose="020B0606020202030204" pitchFamily="34" charset="0"/>
              </a:rPr>
              <a:t>R.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: </a:t>
            </a:r>
          </a:p>
          <a:p>
            <a:pPr marL="234950" indent="-234950">
              <a:spcBef>
                <a:spcPts val="600"/>
              </a:spcBef>
            </a:pPr>
            <a:r>
              <a:rPr lang="hu-HU" sz="2200" b="1" dirty="0">
                <a:solidFill>
                  <a:srgbClr val="C00000"/>
                </a:solidFill>
                <a:latin typeface="Arial Narrow" panose="020B0606020202030204" pitchFamily="34" charset="0"/>
              </a:rPr>
              <a:t>c) </a:t>
            </a:r>
            <a:r>
              <a:rPr lang="hu-HU" sz="2200" dirty="0" err="1">
                <a:latin typeface="Arial Narrow" panose="020B0606020202030204" pitchFamily="34" charset="0"/>
              </a:rPr>
              <a:t>Procentul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care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optează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pentru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</a:p>
          <a:p>
            <a:pPr marL="234950" indent="-234950">
              <a:spcBef>
                <a:spcPts val="600"/>
              </a:spcBef>
            </a:pPr>
            <a:r>
              <a:rPr lang="hu-HU" sz="2200" dirty="0">
                <a:latin typeface="Arial Narrow" panose="020B0606020202030204" pitchFamily="34" charset="0"/>
              </a:rPr>
              <a:t>     profilul </a:t>
            </a:r>
            <a:r>
              <a:rPr lang="hu-HU" sz="2200" dirty="0" err="1">
                <a:latin typeface="Arial Narrow" panose="020B0606020202030204" pitchFamily="34" charset="0"/>
              </a:rPr>
              <a:t>uman</a:t>
            </a:r>
            <a:r>
              <a:rPr lang="hu-HU" sz="2200" dirty="0">
                <a:latin typeface="Arial Narrow" panose="020B0606020202030204" pitchFamily="34" charset="0"/>
              </a:rPr>
              <a:t> este ………</a:t>
            </a:r>
          </a:p>
          <a:p>
            <a:pPr marL="234950" indent="-234950"/>
            <a:r>
              <a:rPr lang="hu-HU" sz="2200" b="1" i="1" dirty="0">
                <a:latin typeface="Arial Narrow" panose="020B0606020202030204" pitchFamily="34" charset="0"/>
              </a:rPr>
              <a:t>R.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care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optează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pentru</a:t>
            </a:r>
            <a:r>
              <a:rPr lang="hu-HU" sz="2200" dirty="0">
                <a:latin typeface="Arial Narrow" panose="020B0606020202030204" pitchFamily="34" charset="0"/>
              </a:rPr>
              <a:t> profilul </a:t>
            </a:r>
            <a:r>
              <a:rPr lang="hu-HU" sz="2200" dirty="0" err="1">
                <a:latin typeface="Arial Narrow" panose="020B0606020202030204" pitchFamily="34" charset="0"/>
              </a:rPr>
              <a:t>uman</a:t>
            </a:r>
            <a:r>
              <a:rPr lang="hu-HU" sz="2200" dirty="0">
                <a:latin typeface="Arial Narrow" panose="020B0606020202030204" pitchFamily="34" charset="0"/>
              </a:rPr>
              <a:t> este 20. </a:t>
            </a:r>
            <a:r>
              <a:rPr lang="hu-HU" sz="2200" dirty="0" err="1">
                <a:latin typeface="Arial Narrow" panose="020B0606020202030204" pitchFamily="34" charset="0"/>
              </a:rPr>
              <a:t>Utilizând</a:t>
            </a:r>
            <a:r>
              <a:rPr lang="hu-HU" sz="2200" dirty="0">
                <a:latin typeface="Arial Narrow" panose="020B0606020202030204" pitchFamily="34" charset="0"/>
              </a:rPr>
              <a:t> regula de </a:t>
            </a:r>
            <a:r>
              <a:rPr lang="hu-HU" sz="2200" dirty="0" err="1">
                <a:latin typeface="Arial Narrow" panose="020B0606020202030204" pitchFamily="34" charset="0"/>
              </a:rPr>
              <a:t>trei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simplă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obținem</a:t>
            </a:r>
            <a:r>
              <a:rPr lang="hu-HU" sz="2200" dirty="0">
                <a:latin typeface="Arial Narrow" panose="020B0606020202030204" pitchFamily="34" charset="0"/>
              </a:rPr>
              <a:t>: </a:t>
            </a:r>
          </a:p>
          <a:p>
            <a:pPr marL="234950" indent="-234950"/>
            <a:endParaRPr lang="hu-HU" sz="2200" dirty="0">
              <a:latin typeface="Arial Narrow" panose="020B0606020202030204" pitchFamily="34" charset="0"/>
            </a:endParaRPr>
          </a:p>
          <a:p>
            <a:pPr marL="339725" indent="-339725"/>
            <a:endParaRPr lang="hu-HU" sz="2200" dirty="0">
              <a:latin typeface="Arial Narrow" panose="020B0606020202030204" pitchFamily="34" charset="0"/>
            </a:endParaRPr>
          </a:p>
          <a:p>
            <a:pPr marL="339725" indent="-339725"/>
            <a:endParaRPr lang="hu-HU" sz="20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0A84BE1A-2BBD-4246-9562-D24FDFB3D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236718"/>
              </p:ext>
            </p:extLst>
          </p:nvPr>
        </p:nvGraphicFramePr>
        <p:xfrm>
          <a:off x="2792420" y="2473949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" name="Equation" r:id="rId3" imgW="304560" imgH="266400" progId="Equation.DSMT4">
                  <p:embed/>
                </p:oleObj>
              </mc:Choice>
              <mc:Fallback>
                <p:oleObj name="Equation" r:id="rId3" imgW="30456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A84BE1A-2BBD-4246-9562-D24FDFB3D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792420" y="2473949"/>
                        <a:ext cx="304800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987F5C1-1BD4-4B46-88FD-006016C7AA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7422169"/>
              </p:ext>
            </p:extLst>
          </p:nvPr>
        </p:nvGraphicFramePr>
        <p:xfrm>
          <a:off x="2787707" y="3353392"/>
          <a:ext cx="2171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3" name="Equation" r:id="rId5" imgW="2171520" imgH="241200" progId="Equation.DSMT4">
                  <p:embed/>
                </p:oleObj>
              </mc:Choice>
              <mc:Fallback>
                <p:oleObj name="Equation" r:id="rId5" imgW="217152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987F5C1-1BD4-4B46-88FD-006016C7A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787707" y="3353392"/>
                        <a:ext cx="2171700" cy="2413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433F42A-4F1C-4DEF-B0B1-B85FB67A523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9839242"/>
              </p:ext>
            </p:extLst>
          </p:nvPr>
        </p:nvGraphicFramePr>
        <p:xfrm>
          <a:off x="5029910" y="2868751"/>
          <a:ext cx="256654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4" name="Equation" r:id="rId7" imgW="304560" imgH="266400" progId="Equation.DSMT4">
                  <p:embed/>
                </p:oleObj>
              </mc:Choice>
              <mc:Fallback>
                <p:oleObj name="Equation" r:id="rId7" imgW="30456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433F42A-4F1C-4DEF-B0B1-B85FB67A5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029910" y="2868751"/>
                        <a:ext cx="256654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0C127B32-723D-4CB3-AEB9-C6DDAF796F5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8850" y="2371725"/>
          <a:ext cx="165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5" name="Equation" r:id="rId9" imgW="164880" imgH="266400" progId="Equation.DSMT4">
                  <p:embed/>
                </p:oleObj>
              </mc:Choice>
              <mc:Fallback>
                <p:oleObj name="Equation" r:id="rId9" imgW="164880" imgH="266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0C127B32-723D-4CB3-AEB9-C6DDAF796F5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768850" y="2371725"/>
                        <a:ext cx="165100" cy="266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1066C934-25EC-4630-B22B-092D3C87A21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347102"/>
              </p:ext>
            </p:extLst>
          </p:nvPr>
        </p:nvGraphicFramePr>
        <p:xfrm>
          <a:off x="4228699" y="4876513"/>
          <a:ext cx="3289300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6" name="Equation" r:id="rId11" imgW="3288960" imgH="1282680" progId="Equation.DSMT4">
                  <p:embed/>
                </p:oleObj>
              </mc:Choice>
              <mc:Fallback>
                <p:oleObj name="Equation" r:id="rId11" imgW="3288960" imgH="1282680" progId="Equation.DSMT4">
                  <p:embed/>
                  <p:pic>
                    <p:nvPicPr>
                      <p:cNvPr id="13" name="Object 12">
                        <a:extLst>
                          <a:ext uri="{FF2B5EF4-FFF2-40B4-BE49-F238E27FC236}">
                            <a16:creationId xmlns:a16="http://schemas.microsoft.com/office/drawing/2014/main" id="{1066C934-25EC-4630-B22B-092D3C87A21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4228699" y="4876513"/>
                        <a:ext cx="3289300" cy="12827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>
            <a:extLst>
              <a:ext uri="{FF2B5EF4-FFF2-40B4-BE49-F238E27FC236}">
                <a16:creationId xmlns:a16="http://schemas.microsoft.com/office/drawing/2014/main" id="{5E3D10FF-1139-47D4-BA7D-114D11AA26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3300540"/>
              </p:ext>
            </p:extLst>
          </p:nvPr>
        </p:nvGraphicFramePr>
        <p:xfrm>
          <a:off x="2944820" y="4081721"/>
          <a:ext cx="558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7" name="Equation" r:id="rId13" imgW="558720" imgH="266400" progId="Equation.DSMT4">
                  <p:embed/>
                </p:oleObj>
              </mc:Choice>
              <mc:Fallback>
                <p:oleObj name="Equation" r:id="rId13" imgW="558720" imgH="2664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E3D10FF-1139-47D4-BA7D-114D11AA26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944820" y="4081721"/>
                        <a:ext cx="558800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Content Placeholder 15">
            <a:extLst>
              <a:ext uri="{FF2B5EF4-FFF2-40B4-BE49-F238E27FC236}">
                <a16:creationId xmlns:a16="http://schemas.microsoft.com/office/drawing/2014/main" id="{9E9C0920-6F7A-4828-B217-8E498BBAD60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30841604"/>
              </p:ext>
            </p:extLst>
          </p:nvPr>
        </p:nvGraphicFramePr>
        <p:xfrm>
          <a:off x="6928764" y="2287616"/>
          <a:ext cx="3076575" cy="303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5"/>
          </a:graphicData>
        </a:graphic>
      </p:graphicFrame>
      <p:graphicFrame>
        <p:nvGraphicFramePr>
          <p:cNvPr id="18" name="Content Placeholder 15">
            <a:extLst>
              <a:ext uri="{FF2B5EF4-FFF2-40B4-BE49-F238E27FC236}">
                <a16:creationId xmlns:a16="http://schemas.microsoft.com/office/drawing/2014/main" id="{3298EFE1-D233-49DD-8918-FC40B4C342E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57493968"/>
              </p:ext>
            </p:extLst>
          </p:nvPr>
        </p:nvGraphicFramePr>
        <p:xfrm>
          <a:off x="5667632" y="1331750"/>
          <a:ext cx="3002731" cy="30353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6"/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6156529A-5448-4217-80EA-6B42896673DB}"/>
              </a:ext>
            </a:extLst>
          </p:cNvPr>
          <p:cNvSpPr/>
          <p:nvPr/>
        </p:nvSpPr>
        <p:spPr>
          <a:xfrm>
            <a:off x="6020246" y="2112452"/>
            <a:ext cx="1019027" cy="817159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14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8" grpId="0">
        <p:bldAsOne/>
      </p:bldGraphic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>
            <a:extLst>
              <a:ext uri="{FF2B5EF4-FFF2-40B4-BE49-F238E27FC236}">
                <a16:creationId xmlns:a16="http://schemas.microsoft.com/office/drawing/2014/main" id="{F9CCBD51-D767-4CC4-88C5-BD90185A8BFE}"/>
              </a:ext>
            </a:extLst>
          </p:cNvPr>
          <p:cNvSpPr txBox="1"/>
          <p:nvPr/>
        </p:nvSpPr>
        <p:spPr>
          <a:xfrm>
            <a:off x="609600" y="762000"/>
            <a:ext cx="7808496" cy="52163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F47032-F9EB-4E70-8812-4475CAFCF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76083"/>
            <a:ext cx="7960896" cy="1097564"/>
          </a:xfrm>
          <a:solidFill>
            <a:schemeClr val="bg1"/>
          </a:solidFill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7</a:t>
            </a:r>
            <a:r>
              <a:rPr lang="hu-H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400" dirty="0" err="1">
                <a:latin typeface="Arial Narrow" panose="020B0606020202030204" pitchFamily="34" charset="0"/>
              </a:rPr>
              <a:t>Într</a:t>
            </a:r>
            <a:r>
              <a:rPr lang="hu-HU" sz="2400" dirty="0">
                <a:latin typeface="Arial Narrow" panose="020B0606020202030204" pitchFamily="34" charset="0"/>
              </a:rPr>
              <a:t>-un magazin </a:t>
            </a:r>
            <a:r>
              <a:rPr lang="hu-HU" sz="2400" dirty="0" err="1">
                <a:latin typeface="Arial Narrow" panose="020B0606020202030204" pitchFamily="34" charset="0"/>
              </a:rPr>
              <a:t>sunt</a:t>
            </a:r>
            <a:r>
              <a:rPr lang="hu-HU" sz="2400" dirty="0">
                <a:latin typeface="Arial Narrow" panose="020B0606020202030204" pitchFamily="34" charset="0"/>
              </a:rPr>
              <a:t> 400 kg de </a:t>
            </a:r>
            <a:r>
              <a:rPr lang="hu-HU" sz="2400" dirty="0" err="1">
                <a:latin typeface="Arial Narrow" panose="020B0606020202030204" pitchFamily="34" charset="0"/>
              </a:rPr>
              <a:t>fructe</a:t>
            </a:r>
            <a:r>
              <a:rPr lang="hu-HU" sz="2400" dirty="0">
                <a:latin typeface="Arial Narrow" panose="020B0606020202030204" pitchFamily="34" charset="0"/>
              </a:rPr>
              <a:t>, </a:t>
            </a:r>
            <a:r>
              <a:rPr lang="hu-HU" sz="2400" dirty="0" err="1">
                <a:latin typeface="Arial Narrow" panose="020B0606020202030204" pitchFamily="34" charset="0"/>
              </a:rPr>
              <a:t>iar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diagrama</a:t>
            </a:r>
            <a:r>
              <a:rPr lang="hu-HU" sz="2400" dirty="0">
                <a:latin typeface="Arial Narrow" panose="020B0606020202030204" pitchFamily="34" charset="0"/>
              </a:rPr>
              <a:t> de mai </a:t>
            </a:r>
            <a:r>
              <a:rPr lang="hu-HU" sz="2400" dirty="0" err="1">
                <a:latin typeface="Arial Narrow" panose="020B0606020202030204" pitchFamily="34" charset="0"/>
              </a:rPr>
              <a:t>jos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arată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distribuția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procentuală</a:t>
            </a:r>
            <a:r>
              <a:rPr lang="hu-HU" sz="2400" dirty="0">
                <a:latin typeface="Arial Narrow" panose="020B0606020202030204" pitchFamily="34" charset="0"/>
              </a:rPr>
              <a:t> a </a:t>
            </a:r>
            <a:r>
              <a:rPr lang="hu-HU" sz="2400" dirty="0" err="1">
                <a:latin typeface="Arial Narrow" panose="020B0606020202030204" pitchFamily="34" charset="0"/>
              </a:rPr>
              <a:t>fructelor</a:t>
            </a:r>
            <a:r>
              <a:rPr lang="hu-HU" sz="2400" dirty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F069E347-B2C5-4369-87D8-9AF3539BBCDB}"/>
              </a:ext>
            </a:extLst>
          </p:cNvPr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821737180"/>
              </p:ext>
            </p:extLst>
          </p:nvPr>
        </p:nvGraphicFramePr>
        <p:xfrm>
          <a:off x="914400" y="1639215"/>
          <a:ext cx="6934200" cy="2362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C4DA263-9E2A-4587-8395-2DACDA4AA30E}"/>
              </a:ext>
            </a:extLst>
          </p:cNvPr>
          <p:cNvSpPr txBox="1"/>
          <p:nvPr/>
        </p:nvSpPr>
        <p:spPr>
          <a:xfrm>
            <a:off x="762000" y="3962400"/>
            <a:ext cx="7808496" cy="201593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magazin </a:t>
            </a:r>
            <a:r>
              <a:rPr lang="hu-HU" sz="2200" dirty="0" err="1">
                <a:latin typeface="Arial Narrow" panose="020B0606020202030204" pitchFamily="34" charset="0"/>
              </a:rPr>
              <a:t>sunt</a:t>
            </a:r>
            <a:r>
              <a:rPr lang="hu-HU" sz="2200" dirty="0">
                <a:latin typeface="Arial Narrow" panose="020B0606020202030204" pitchFamily="34" charset="0"/>
              </a:rPr>
              <a:t> ……. kg de </a:t>
            </a:r>
            <a:r>
              <a:rPr lang="hu-HU" sz="2200" dirty="0" err="1">
                <a:latin typeface="Arial Narrow" panose="020B0606020202030204" pitchFamily="34" charset="0"/>
              </a:rPr>
              <a:t>portocale</a:t>
            </a:r>
            <a:r>
              <a:rPr lang="hu-HU" sz="2200" dirty="0">
                <a:latin typeface="Arial Narrow" panose="020B0606020202030204" pitchFamily="34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hu-HU" sz="2200" b="1" i="1" dirty="0">
                <a:latin typeface="Arial Narrow" panose="020B0606020202030204" pitchFamily="34" charset="0"/>
              </a:rPr>
              <a:t>R. 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endParaRPr lang="hu-HU" sz="2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magazin </a:t>
            </a:r>
            <a:r>
              <a:rPr lang="hu-HU" sz="2200" dirty="0" err="1">
                <a:latin typeface="Arial Narrow" panose="020B0606020202030204" pitchFamily="34" charset="0"/>
              </a:rPr>
              <a:t>sunt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cu</a:t>
            </a:r>
            <a:r>
              <a:rPr lang="hu-HU" sz="2200" dirty="0">
                <a:latin typeface="Arial Narrow" panose="020B0606020202030204" pitchFamily="34" charset="0"/>
              </a:rPr>
              <a:t>  ........ kg mai </a:t>
            </a:r>
            <a:r>
              <a:rPr lang="hu-HU" sz="2200" dirty="0" err="1">
                <a:latin typeface="Arial Narrow" panose="020B0606020202030204" pitchFamily="34" charset="0"/>
              </a:rPr>
              <a:t>multe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mere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decât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banane</a:t>
            </a:r>
            <a:r>
              <a:rPr lang="hu-HU" sz="2200" dirty="0">
                <a:latin typeface="Arial Narrow" panose="020B0606020202030204" pitchFamily="34" charset="0"/>
              </a:rPr>
              <a:t>.</a:t>
            </a:r>
          </a:p>
          <a:p>
            <a:r>
              <a:rPr lang="hu-HU" sz="2200" b="1" i="1" dirty="0">
                <a:latin typeface="Arial Narrow" panose="020B0606020202030204" pitchFamily="34" charset="0"/>
              </a:rPr>
              <a:t>R. 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endParaRPr lang="hu-HU" sz="2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r>
              <a:rPr lang="hu-HU" sz="2200" dirty="0">
                <a:latin typeface="Arial Narrow" panose="020B0606020202030204" pitchFamily="34" charset="0"/>
              </a:rPr>
              <a:t> 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719C089B-0025-4C78-A9F3-E4B42B3C2245}"/>
              </a:ext>
            </a:extLst>
          </p:cNvPr>
          <p:cNvCxnSpPr/>
          <p:nvPr/>
        </p:nvCxnSpPr>
        <p:spPr>
          <a:xfrm flipH="1">
            <a:off x="6400800" y="2252332"/>
            <a:ext cx="457200" cy="64326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7FDC673E-053B-4DB5-B7A6-38AF69B139B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548834"/>
              </p:ext>
            </p:extLst>
          </p:nvPr>
        </p:nvGraphicFramePr>
        <p:xfrm>
          <a:off x="1295400" y="4336390"/>
          <a:ext cx="2498016" cy="55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1" name="Equation" r:id="rId4" imgW="3022560" imgH="672840" progId="Equation.DSMT4">
                  <p:embed/>
                </p:oleObj>
              </mc:Choice>
              <mc:Fallback>
                <p:oleObj name="Equation" r:id="rId4" imgW="30225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295400" y="4336390"/>
                        <a:ext cx="2498016" cy="5562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B035DCFF-483C-4B33-A707-5EEB345D143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97050835"/>
              </p:ext>
            </p:extLst>
          </p:nvPr>
        </p:nvGraphicFramePr>
        <p:xfrm>
          <a:off x="4394200" y="2362200"/>
          <a:ext cx="914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2" name="Equation" r:id="rId6" imgW="914400" imgH="285120" progId="Equation.DSMT4">
                  <p:embed/>
                </p:oleObj>
              </mc:Choice>
              <mc:Fallback>
                <p:oleObj name="Equation" r:id="rId6" imgW="914400" imgH="28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CE307AC4-E41A-4488-9DD0-468D23A63D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7684910"/>
              </p:ext>
            </p:extLst>
          </p:nvPr>
        </p:nvGraphicFramePr>
        <p:xfrm>
          <a:off x="2776159" y="4077794"/>
          <a:ext cx="504825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3" name="Equation" r:id="rId8" imgW="431640" imgH="266400" progId="Equation.DSMT4">
                  <p:embed/>
                </p:oleObj>
              </mc:Choice>
              <mc:Fallback>
                <p:oleObj name="Equation" r:id="rId8" imgW="431640" imgH="2664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DA43F240-0147-452F-8ED6-599C658F6CF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776159" y="4077794"/>
                        <a:ext cx="504825" cy="219075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9" name="Group 18">
            <a:extLst>
              <a:ext uri="{FF2B5EF4-FFF2-40B4-BE49-F238E27FC236}">
                <a16:creationId xmlns:a16="http://schemas.microsoft.com/office/drawing/2014/main" id="{2623012B-0714-4ED0-8830-1F297C0285FB}"/>
              </a:ext>
            </a:extLst>
          </p:cNvPr>
          <p:cNvGrpSpPr/>
          <p:nvPr/>
        </p:nvGrpSpPr>
        <p:grpSpPr>
          <a:xfrm>
            <a:off x="1676400" y="1092498"/>
            <a:ext cx="4735033" cy="1502733"/>
            <a:chOff x="1676400" y="1092498"/>
            <a:chExt cx="4735033" cy="1502733"/>
          </a:xfrm>
        </p:grpSpPr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4DE4C2F9-C538-4443-A8BE-5AD6BD88E875}"/>
                </a:ext>
              </a:extLst>
            </p:cNvPr>
            <p:cNvCxnSpPr/>
            <p:nvPr/>
          </p:nvCxnSpPr>
          <p:spPr>
            <a:xfrm flipH="1">
              <a:off x="5954233" y="1092498"/>
              <a:ext cx="457200" cy="64326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DD63132-478B-4F2A-BA5B-4F5005F55529}"/>
                </a:ext>
              </a:extLst>
            </p:cNvPr>
            <p:cNvCxnSpPr>
              <a:cxnSpLocks/>
            </p:cNvCxnSpPr>
            <p:nvPr/>
          </p:nvCxnSpPr>
          <p:spPr>
            <a:xfrm>
              <a:off x="1676400" y="2133600"/>
              <a:ext cx="693663" cy="46163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D9838988-AC3A-40C0-AF27-8AB91CA36BA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612325"/>
              </p:ext>
            </p:extLst>
          </p:nvPr>
        </p:nvGraphicFramePr>
        <p:xfrm>
          <a:off x="1379764" y="5297663"/>
          <a:ext cx="1916545" cy="24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4" name="Equation" r:id="rId10" imgW="2108160" imgH="266400" progId="Equation.DSMT4">
                  <p:embed/>
                </p:oleObj>
              </mc:Choice>
              <mc:Fallback>
                <p:oleObj name="Equation" r:id="rId10" imgW="2108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379764" y="5297663"/>
                        <a:ext cx="1916545" cy="24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6898C84C-9036-499D-9D0A-21F8360AA6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723226"/>
              </p:ext>
            </p:extLst>
          </p:nvPr>
        </p:nvGraphicFramePr>
        <p:xfrm>
          <a:off x="1379764" y="5573374"/>
          <a:ext cx="2414588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5" name="Equation" r:id="rId12" imgW="2920680" imgH="672840" progId="Equation.DSMT4">
                  <p:embed/>
                </p:oleObj>
              </mc:Choice>
              <mc:Fallback>
                <p:oleObj name="Equation" r:id="rId12" imgW="2920680" imgH="6728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7FDC673E-053B-4DB5-B7A6-38AF69B13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1379764" y="5573374"/>
                        <a:ext cx="2414588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EFB4B802-328B-4281-A408-E093FDD3ED1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6447993"/>
              </p:ext>
            </p:extLst>
          </p:nvPr>
        </p:nvGraphicFramePr>
        <p:xfrm>
          <a:off x="3258314" y="4892671"/>
          <a:ext cx="3556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86" name="Equation" r:id="rId14" imgW="304560" imgH="266400" progId="Equation.DSMT4">
                  <p:embed/>
                </p:oleObj>
              </mc:Choice>
              <mc:Fallback>
                <p:oleObj name="Equation" r:id="rId14" imgW="304560" imgH="26640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CE307AC4-E41A-4488-9DD0-468D23A63D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3258314" y="4892671"/>
                        <a:ext cx="355600" cy="219075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723068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6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Graphic spid="6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>
            <a:extLst>
              <a:ext uri="{FF2B5EF4-FFF2-40B4-BE49-F238E27FC236}">
                <a16:creationId xmlns:a16="http://schemas.microsoft.com/office/drawing/2014/main" id="{82C223A7-179C-4603-AA48-6D8F20EC212F}"/>
              </a:ext>
            </a:extLst>
          </p:cNvPr>
          <p:cNvSpPr txBox="1"/>
          <p:nvPr/>
        </p:nvSpPr>
        <p:spPr>
          <a:xfrm>
            <a:off x="1143000" y="2682728"/>
            <a:ext cx="27432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F258B87-D1B5-4988-966E-FECAFF9D591C}"/>
              </a:ext>
            </a:extLst>
          </p:cNvPr>
          <p:cNvSpPr txBox="1"/>
          <p:nvPr/>
        </p:nvSpPr>
        <p:spPr>
          <a:xfrm>
            <a:off x="533400" y="609601"/>
            <a:ext cx="81533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39725" indent="-339725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8</a:t>
            </a:r>
            <a:r>
              <a:rPr lang="hu-H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400" dirty="0" err="1">
                <a:latin typeface="Arial Narrow" panose="020B0606020202030204" pitchFamily="34" charset="0"/>
              </a:rPr>
              <a:t>Într</a:t>
            </a:r>
            <a:r>
              <a:rPr lang="hu-HU" sz="2400" dirty="0">
                <a:latin typeface="Arial Narrow" panose="020B0606020202030204" pitchFamily="34" charset="0"/>
              </a:rPr>
              <a:t>-o </a:t>
            </a:r>
            <a:r>
              <a:rPr lang="hu-HU" sz="2400" dirty="0" err="1">
                <a:latin typeface="Arial Narrow" panose="020B0606020202030204" pitchFamily="34" charset="0"/>
              </a:rPr>
              <a:t>zi</a:t>
            </a:r>
            <a:r>
              <a:rPr lang="hu-HU" sz="2400" dirty="0">
                <a:latin typeface="Arial Narrow" panose="020B0606020202030204" pitchFamily="34" charset="0"/>
              </a:rPr>
              <a:t>, </a:t>
            </a:r>
            <a:r>
              <a:rPr lang="hu-HU" sz="2400" dirty="0" err="1">
                <a:latin typeface="Arial Narrow" panose="020B0606020202030204" pitchFamily="34" charset="0"/>
              </a:rPr>
              <a:t>în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fiecare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oră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între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orele</a:t>
            </a:r>
            <a:r>
              <a:rPr lang="hu-HU" sz="2400" dirty="0">
                <a:latin typeface="Arial Narrow" panose="020B0606020202030204" pitchFamily="34" charset="0"/>
              </a:rPr>
              <a:t> 11 </a:t>
            </a:r>
            <a:r>
              <a:rPr lang="hu-HU" sz="2400" dirty="0" err="1">
                <a:latin typeface="Arial Narrow" panose="020B0606020202030204" pitchFamily="34" charset="0"/>
              </a:rPr>
              <a:t>și</a:t>
            </a:r>
            <a:r>
              <a:rPr lang="hu-HU" sz="2400" dirty="0">
                <a:latin typeface="Arial Narrow" panose="020B0606020202030204" pitchFamily="34" charset="0"/>
              </a:rPr>
              <a:t> 19 a fost </a:t>
            </a:r>
            <a:r>
              <a:rPr lang="hu-HU" sz="2400" dirty="0" err="1">
                <a:latin typeface="Arial Narrow" panose="020B0606020202030204" pitchFamily="34" charset="0"/>
              </a:rPr>
              <a:t>măsurată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temperatura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exterioară</a:t>
            </a:r>
            <a:r>
              <a:rPr lang="hu-HU" sz="2400" dirty="0">
                <a:latin typeface="Arial Narrow" panose="020B0606020202030204" pitchFamily="34" charset="0"/>
              </a:rPr>
              <a:t>. </a:t>
            </a:r>
            <a:r>
              <a:rPr lang="hu-HU" sz="2400" dirty="0" err="1">
                <a:latin typeface="Arial Narrow" panose="020B0606020202030204" pitchFamily="34" charset="0"/>
              </a:rPr>
              <a:t>Diagrama</a:t>
            </a:r>
            <a:r>
              <a:rPr lang="hu-HU" sz="2400" dirty="0">
                <a:latin typeface="Arial Narrow" panose="020B0606020202030204" pitchFamily="34" charset="0"/>
              </a:rPr>
              <a:t> de mai </a:t>
            </a:r>
            <a:r>
              <a:rPr lang="hu-HU" sz="2400" dirty="0" err="1">
                <a:latin typeface="Arial Narrow" panose="020B0606020202030204" pitchFamily="34" charset="0"/>
              </a:rPr>
              <a:t>jos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arată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valorile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măsurate</a:t>
            </a:r>
            <a:r>
              <a:rPr lang="hu-HU" sz="2400" dirty="0">
                <a:latin typeface="Arial Narrow" panose="020B0606020202030204" pitchFamily="34" charset="0"/>
              </a:rPr>
              <a:t>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1020F-7716-4C7C-92C9-64C0ABD7BCF2}"/>
              </a:ext>
            </a:extLst>
          </p:cNvPr>
          <p:cNvSpPr txBox="1"/>
          <p:nvPr/>
        </p:nvSpPr>
        <p:spPr>
          <a:xfrm>
            <a:off x="571500" y="3962400"/>
            <a:ext cx="815339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290513" indent="-290513">
              <a:tabLst>
                <a:tab pos="234950" algn="l"/>
              </a:tabLst>
            </a:pPr>
            <a:r>
              <a:rPr lang="hu-H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it-IT" sz="2400" dirty="0">
                <a:latin typeface="Arial Narrow" panose="020B0606020202030204" pitchFamily="34" charset="0"/>
              </a:rPr>
              <a:t>Temperatura măsurată la ora 15 pe baza diagramei</a:t>
            </a:r>
            <a:r>
              <a:rPr lang="ro-RO" sz="2400" dirty="0">
                <a:latin typeface="Arial Narrow" panose="020B0606020202030204" pitchFamily="34" charset="0"/>
              </a:rPr>
              <a:t> este</a:t>
            </a:r>
            <a:r>
              <a:rPr lang="hu-HU" sz="2400" dirty="0">
                <a:latin typeface="Arial Narrow" panose="020B0606020202030204" pitchFamily="34" charset="0"/>
              </a:rPr>
              <a:t>……. </a:t>
            </a:r>
            <a:r>
              <a:rPr lang="hu-HU" sz="2400" baseline="30000" dirty="0">
                <a:latin typeface="Arial Narrow" panose="020B0606020202030204" pitchFamily="34" charset="0"/>
              </a:rPr>
              <a:t>0</a:t>
            </a:r>
            <a:r>
              <a:rPr lang="hu-HU" sz="2400" dirty="0">
                <a:latin typeface="Arial Narrow" panose="020B0606020202030204" pitchFamily="34" charset="0"/>
              </a:rPr>
              <a:t>C .</a:t>
            </a:r>
            <a:endParaRPr lang="hu-HU" sz="1200" dirty="0">
              <a:latin typeface="Arial Narrow" panose="020B0606020202030204" pitchFamily="34" charset="0"/>
            </a:endParaRPr>
          </a:p>
          <a:p>
            <a:pPr marL="401638" indent="-401638"/>
            <a:r>
              <a:rPr lang="hu-H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it-IT" sz="2400" dirty="0">
                <a:latin typeface="Arial Narrow" panose="020B0606020202030204" pitchFamily="34" charset="0"/>
              </a:rPr>
              <a:t>Temperatura măsurată la </a:t>
            </a:r>
            <a:r>
              <a:rPr lang="ro-RO" sz="2400" dirty="0">
                <a:latin typeface="Arial Narrow" panose="020B0606020202030204" pitchFamily="34" charset="0"/>
              </a:rPr>
              <a:t>ora 1</a:t>
            </a:r>
            <a:r>
              <a:rPr lang="it-IT" sz="2400" dirty="0">
                <a:latin typeface="Arial Narrow" panose="020B0606020202030204" pitchFamily="34" charset="0"/>
              </a:rPr>
              <a:t>8 este </a:t>
            </a:r>
            <a:r>
              <a:rPr lang="ro-RO" sz="2400" dirty="0">
                <a:latin typeface="Arial Narrow" panose="020B0606020202030204" pitchFamily="34" charset="0"/>
              </a:rPr>
              <a:t>cu …...</a:t>
            </a:r>
            <a:r>
              <a:rPr lang="it-IT" sz="2400" baseline="30000" dirty="0">
                <a:latin typeface="Arial Narrow" panose="020B0606020202030204" pitchFamily="34" charset="0"/>
              </a:rPr>
              <a:t>0</a:t>
            </a:r>
            <a:r>
              <a:rPr lang="it-IT" sz="2400" dirty="0">
                <a:latin typeface="Arial Narrow" panose="020B0606020202030204" pitchFamily="34" charset="0"/>
              </a:rPr>
              <a:t>C mai mică decât temperatura măsurată la </a:t>
            </a:r>
            <a:r>
              <a:rPr lang="ro-RO" sz="2400" dirty="0">
                <a:latin typeface="Arial Narrow" panose="020B0606020202030204" pitchFamily="34" charset="0"/>
              </a:rPr>
              <a:t>ora </a:t>
            </a:r>
            <a:r>
              <a:rPr lang="it-IT" sz="2400" dirty="0">
                <a:latin typeface="Arial Narrow" panose="020B0606020202030204" pitchFamily="34" charset="0"/>
              </a:rPr>
              <a:t>14</a:t>
            </a:r>
            <a:r>
              <a:rPr lang="en-US" sz="2400" dirty="0">
                <a:latin typeface="Arial Narrow" panose="020B0606020202030204" pitchFamily="34" charset="0"/>
              </a:rPr>
              <a:t>.</a:t>
            </a:r>
            <a:r>
              <a:rPr lang="ro-RO" sz="2400" dirty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339725" indent="-339725"/>
            <a:r>
              <a:rPr lang="en-US" sz="2400" b="1" i="1" dirty="0">
                <a:latin typeface="Arial Narrow" panose="020B0606020202030204" pitchFamily="34" charset="0"/>
              </a:rPr>
              <a:t>M. </a:t>
            </a:r>
            <a:r>
              <a:rPr lang="it-IT" sz="2400" dirty="0">
                <a:latin typeface="Arial Narrow" panose="020B0606020202030204" pitchFamily="34" charset="0"/>
              </a:rPr>
              <a:t>Temperatura măsurată la ora 18</a:t>
            </a:r>
            <a:r>
              <a:rPr lang="ro-RO" sz="2400" dirty="0">
                <a:latin typeface="Arial Narrow" panose="020B0606020202030204" pitchFamily="34" charset="0"/>
              </a:rPr>
              <a:t> este:</a:t>
            </a:r>
            <a:r>
              <a:rPr lang="it-IT" sz="2400" dirty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/>
            <a:r>
              <a:rPr lang="en-US" sz="2400" b="1" i="1" dirty="0">
                <a:latin typeface="Arial Narrow" panose="020B0606020202030204" pitchFamily="34" charset="0"/>
              </a:rPr>
              <a:t>	</a:t>
            </a:r>
            <a:r>
              <a:rPr lang="it-IT" sz="2400" dirty="0">
                <a:latin typeface="Arial Narrow" panose="020B0606020202030204" pitchFamily="34" charset="0"/>
              </a:rPr>
              <a:t>Temperatura măsurată la ora 1</a:t>
            </a:r>
            <a:r>
              <a:rPr lang="ro-RO" sz="2400" dirty="0">
                <a:latin typeface="Arial Narrow" panose="020B0606020202030204" pitchFamily="34" charset="0"/>
              </a:rPr>
              <a:t>4 este:</a:t>
            </a:r>
            <a:r>
              <a:rPr lang="it-IT" sz="2400" dirty="0">
                <a:latin typeface="Arial Narrow" panose="020B0606020202030204" pitchFamily="34" charset="0"/>
              </a:rPr>
              <a:t> </a:t>
            </a:r>
            <a:endParaRPr lang="en-US" sz="2400" dirty="0">
              <a:latin typeface="Arial Narrow" panose="020B0606020202030204" pitchFamily="34" charset="0"/>
            </a:endParaRPr>
          </a:p>
          <a:p>
            <a:pPr marL="457200" indent="-457200"/>
            <a:r>
              <a:rPr lang="en-US" sz="2400" b="1" i="1" dirty="0">
                <a:latin typeface="Arial Narrow" panose="020B0606020202030204" pitchFamily="34" charset="0"/>
              </a:rPr>
              <a:t>	</a:t>
            </a:r>
            <a:endParaRPr lang="hu-HU" sz="2400" b="1" i="1" dirty="0">
              <a:latin typeface="Arial Narrow" panose="020B0606020202030204" pitchFamily="34" charset="0"/>
            </a:endParaRPr>
          </a:p>
          <a:p>
            <a:pPr marL="339725" indent="-339725"/>
            <a:endParaRPr lang="hu-HU" sz="24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69C2F83-1B26-4876-9596-5E35D9EF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8700399"/>
              </p:ext>
            </p:extLst>
          </p:nvPr>
        </p:nvGraphicFramePr>
        <p:xfrm>
          <a:off x="990600" y="1676400"/>
          <a:ext cx="6781800" cy="26094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pSp>
        <p:nvGrpSpPr>
          <p:cNvPr id="41" name="Group 40">
            <a:extLst>
              <a:ext uri="{FF2B5EF4-FFF2-40B4-BE49-F238E27FC236}">
                <a16:creationId xmlns:a16="http://schemas.microsoft.com/office/drawing/2014/main" id="{9EA545B0-984B-41E8-9266-EEC1EA8E50FB}"/>
              </a:ext>
            </a:extLst>
          </p:cNvPr>
          <p:cNvGrpSpPr/>
          <p:nvPr/>
        </p:nvGrpSpPr>
        <p:grpSpPr>
          <a:xfrm>
            <a:off x="1765003" y="2249694"/>
            <a:ext cx="2721934" cy="1445413"/>
            <a:chOff x="1765003" y="2249694"/>
            <a:chExt cx="2721934" cy="1445413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F15AC388-24F8-4328-B585-C5AB44B56C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003" y="2249694"/>
              <a:ext cx="2721934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12981F7A-590B-4D4A-AF74-EBCA750FE49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486937" y="2308045"/>
              <a:ext cx="0" cy="1387062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7344F79-85D3-4207-B7C6-7C9CA6D1F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6358340"/>
              </p:ext>
            </p:extLst>
          </p:nvPr>
        </p:nvGraphicFramePr>
        <p:xfrm>
          <a:off x="7353300" y="4395233"/>
          <a:ext cx="419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0" name="Equation" r:id="rId5" imgW="342720" imgH="266400" progId="Equation.DSMT4">
                  <p:embed/>
                </p:oleObj>
              </mc:Choice>
              <mc:Fallback>
                <p:oleObj name="Equation" r:id="rId5" imgW="34272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353300" y="4395233"/>
                        <a:ext cx="419100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0D73DC97-F459-4FB6-BABB-5ACD6B61E4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184763"/>
              </p:ext>
            </p:extLst>
          </p:nvPr>
        </p:nvGraphicFramePr>
        <p:xfrm>
          <a:off x="5487193" y="5484775"/>
          <a:ext cx="760413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1" name="Equation" r:id="rId7" imgW="622080" imgH="317160" progId="Equation.DSMT4">
                  <p:embed/>
                </p:oleObj>
              </mc:Choice>
              <mc:Fallback>
                <p:oleObj name="Equation" r:id="rId7" imgW="622080" imgH="3171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7344F79-85D3-4207-B7C6-7C9CA6D1F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487193" y="5484775"/>
                        <a:ext cx="760413" cy="3175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0598A9F5-D0B8-4C90-9B67-89F441F714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7024595"/>
              </p:ext>
            </p:extLst>
          </p:nvPr>
        </p:nvGraphicFramePr>
        <p:xfrm>
          <a:off x="5472616" y="5859765"/>
          <a:ext cx="809625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2" name="Equation" r:id="rId9" imgW="622080" imgH="317160" progId="Equation.DSMT4">
                  <p:embed/>
                </p:oleObj>
              </mc:Choice>
              <mc:Fallback>
                <p:oleObj name="Equation" r:id="rId9" imgW="622080" imgH="31716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D73DC97-F459-4FB6-BABB-5ACD6B61E4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472616" y="5859765"/>
                        <a:ext cx="809625" cy="33655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3074DC5F-C914-4A35-8075-E2E6B7B1A7E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855321"/>
              </p:ext>
            </p:extLst>
          </p:nvPr>
        </p:nvGraphicFramePr>
        <p:xfrm>
          <a:off x="6487787" y="5567612"/>
          <a:ext cx="18923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3" name="Equation" r:id="rId11" imgW="1892160" imgH="317160" progId="Equation.DSMT4">
                  <p:embed/>
                </p:oleObj>
              </mc:Choice>
              <mc:Fallback>
                <p:oleObj name="Equation" r:id="rId11" imgW="1892160" imgH="3171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487787" y="5567612"/>
                        <a:ext cx="1892300" cy="3175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>
            <a:extLst>
              <a:ext uri="{FF2B5EF4-FFF2-40B4-BE49-F238E27FC236}">
                <a16:creationId xmlns:a16="http://schemas.microsoft.com/office/drawing/2014/main" id="{5A956822-9EA9-4037-AFBC-0475CE6B7DD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864675"/>
              </p:ext>
            </p:extLst>
          </p:nvPr>
        </p:nvGraphicFramePr>
        <p:xfrm>
          <a:off x="5667374" y="4770262"/>
          <a:ext cx="200025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04" name="Equation" r:id="rId13" imgW="164880" imgH="253800" progId="Equation.DSMT4">
                  <p:embed/>
                </p:oleObj>
              </mc:Choice>
              <mc:Fallback>
                <p:oleObj name="Equation" r:id="rId13" imgW="164880" imgH="2538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0D73DC97-F459-4FB6-BABB-5ACD6B61E4E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667374" y="4770262"/>
                        <a:ext cx="200025" cy="2540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>
            <a:extLst>
              <a:ext uri="{FF2B5EF4-FFF2-40B4-BE49-F238E27FC236}">
                <a16:creationId xmlns:a16="http://schemas.microsoft.com/office/drawing/2014/main" id="{E07E32DE-6C34-431C-9727-DB5DB0C6983B}"/>
              </a:ext>
            </a:extLst>
          </p:cNvPr>
          <p:cNvGrpSpPr/>
          <p:nvPr/>
        </p:nvGrpSpPr>
        <p:grpSpPr>
          <a:xfrm>
            <a:off x="1765003" y="3092301"/>
            <a:ext cx="4409116" cy="608223"/>
            <a:chOff x="1765003" y="3092301"/>
            <a:chExt cx="4409116" cy="608223"/>
          </a:xfrm>
        </p:grpSpPr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0D42FD7B-A03F-4C87-A2D7-1AECC9BF9E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765003" y="3092301"/>
              <a:ext cx="438785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5F2095E-C32C-453E-A4FB-6DA89D5D080D}"/>
                </a:ext>
              </a:extLst>
            </p:cNvPr>
            <p:cNvCxnSpPr/>
            <p:nvPr/>
          </p:nvCxnSpPr>
          <p:spPr>
            <a:xfrm flipV="1">
              <a:off x="6174119" y="3120198"/>
              <a:ext cx="0" cy="580326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358B7156-257A-49CA-AC09-0042496665E8}"/>
              </a:ext>
            </a:extLst>
          </p:cNvPr>
          <p:cNvGrpSpPr/>
          <p:nvPr/>
        </p:nvGrpSpPr>
        <p:grpSpPr>
          <a:xfrm>
            <a:off x="1802327" y="2020791"/>
            <a:ext cx="2172659" cy="1703490"/>
            <a:chOff x="4771727" y="4301799"/>
            <a:chExt cx="2172659" cy="1703490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6A6243B-D468-4ED2-BC2F-6A602F52F11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771727" y="4301799"/>
              <a:ext cx="217265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EE0DC6A-27FD-4A76-9A8E-A1278B99884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944386" y="4328064"/>
              <a:ext cx="0" cy="1677225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4274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5"/>
                                            </p:cond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>
            <a:extLst>
              <a:ext uri="{FF2B5EF4-FFF2-40B4-BE49-F238E27FC236}">
                <a16:creationId xmlns:a16="http://schemas.microsoft.com/office/drawing/2014/main" id="{1D71020F-7716-4C7C-92C9-64C0ABD7BCF2}"/>
              </a:ext>
            </a:extLst>
          </p:cNvPr>
          <p:cNvSpPr txBox="1"/>
          <p:nvPr/>
        </p:nvSpPr>
        <p:spPr>
          <a:xfrm>
            <a:off x="663649" y="2900127"/>
            <a:ext cx="7870749" cy="34778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c) </a:t>
            </a:r>
            <a:r>
              <a:rPr lang="it-IT" sz="2200" dirty="0">
                <a:latin typeface="Arial Narrow" panose="020B0606020202030204" pitchFamily="34" charset="0"/>
              </a:rPr>
              <a:t>Diferența dintre temperatura cea mai ridicată și cea mai joasă</a:t>
            </a:r>
            <a:r>
              <a:rPr lang="ro-RO" sz="2200" dirty="0">
                <a:latin typeface="Arial Narrow" panose="020B0606020202030204" pitchFamily="34" charset="0"/>
              </a:rPr>
              <a:t> este</a:t>
            </a:r>
            <a:r>
              <a:rPr lang="hu-HU" sz="2200" dirty="0">
                <a:latin typeface="Arial Narrow" panose="020B0606020202030204" pitchFamily="34" charset="0"/>
              </a:rPr>
              <a:t>…</a:t>
            </a:r>
            <a:r>
              <a:rPr lang="en-US" sz="2200" dirty="0">
                <a:latin typeface="Arial Narrow" panose="020B0606020202030204" pitchFamily="34" charset="0"/>
              </a:rPr>
              <a:t>..</a:t>
            </a:r>
            <a:r>
              <a:rPr lang="hu-HU" sz="2200" baseline="30000" dirty="0">
                <a:latin typeface="Arial Narrow" panose="020B0606020202030204" pitchFamily="34" charset="0"/>
              </a:rPr>
              <a:t>0</a:t>
            </a:r>
            <a:r>
              <a:rPr lang="hu-HU" sz="2200" dirty="0">
                <a:latin typeface="Arial Narrow" panose="020B0606020202030204" pitchFamily="34" charset="0"/>
              </a:rPr>
              <a:t>C.</a:t>
            </a:r>
          </a:p>
          <a:p>
            <a:r>
              <a:rPr lang="ro-RO" sz="2200" b="1" i="1" dirty="0">
                <a:latin typeface="Arial Narrow" panose="020B0606020202030204" pitchFamily="34" charset="0"/>
              </a:rPr>
              <a:t>R. </a:t>
            </a:r>
            <a:r>
              <a:rPr lang="it-IT" sz="2200" dirty="0">
                <a:latin typeface="Arial Narrow" panose="020B0606020202030204" pitchFamily="34" charset="0"/>
              </a:rPr>
              <a:t>Cea mai ridicată temperatură a fost măsurată la </a:t>
            </a:r>
            <a:r>
              <a:rPr lang="ro-RO" sz="2200" dirty="0">
                <a:latin typeface="Arial Narrow" panose="020B0606020202030204" pitchFamily="34" charset="0"/>
              </a:rPr>
              <a:t>ora </a:t>
            </a:r>
            <a:r>
              <a:rPr lang="it-IT" sz="2200" dirty="0">
                <a:latin typeface="Arial Narrow" panose="020B0606020202030204" pitchFamily="34" charset="0"/>
              </a:rPr>
              <a:t>14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endParaRPr lang="en-US" sz="2200" dirty="0">
              <a:latin typeface="Arial Narrow" panose="020B0606020202030204" pitchFamily="34" charset="0"/>
            </a:endParaRPr>
          </a:p>
          <a:p>
            <a:pPr lvl="1"/>
            <a:r>
              <a:rPr lang="it-IT" sz="2200" dirty="0">
                <a:latin typeface="Arial Narrow" panose="020B0606020202030204" pitchFamily="34" charset="0"/>
              </a:rPr>
              <a:t>Temperatura cea mai scăzută a fost măsurată la </a:t>
            </a:r>
            <a:r>
              <a:rPr lang="ro-RO" sz="2200" dirty="0">
                <a:latin typeface="Arial Narrow" panose="020B0606020202030204" pitchFamily="34" charset="0"/>
              </a:rPr>
              <a:t>ora </a:t>
            </a:r>
            <a:r>
              <a:rPr lang="it-IT" sz="2200" dirty="0">
                <a:latin typeface="Arial Narrow" panose="020B0606020202030204" pitchFamily="34" charset="0"/>
              </a:rPr>
              <a:t>19</a:t>
            </a:r>
            <a:r>
              <a:rPr lang="hu-HU" sz="2200" dirty="0">
                <a:latin typeface="Arial Narrow" panose="020B0606020202030204" pitchFamily="34" charset="0"/>
              </a:rPr>
              <a:t> de</a:t>
            </a:r>
            <a:endParaRPr lang="en-US" sz="2200" dirty="0">
              <a:latin typeface="Arial Narrow" panose="020B0606020202030204" pitchFamily="34" charset="0"/>
            </a:endParaRPr>
          </a:p>
          <a:p>
            <a:endParaRPr lang="hu-HU" sz="2200" dirty="0">
              <a:latin typeface="Arial Narrow" panose="020B0606020202030204" pitchFamily="34" charset="0"/>
            </a:endParaRPr>
          </a:p>
          <a:p>
            <a:pPr marL="339725" indent="-339725"/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d) </a:t>
            </a:r>
            <a:r>
              <a:rPr lang="it-IT" sz="2200" dirty="0">
                <a:latin typeface="Arial Narrow" panose="020B0606020202030204" pitchFamily="34" charset="0"/>
              </a:rPr>
              <a:t>Temperatura medie</a:t>
            </a:r>
            <a:r>
              <a:rPr lang="ro-RO" sz="2200" dirty="0">
                <a:latin typeface="Arial Narrow" panose="020B0606020202030204" pitchFamily="34" charset="0"/>
              </a:rPr>
              <a:t> măsurată între orele 12 și 16 este ………</a:t>
            </a:r>
            <a:r>
              <a:rPr lang="hu-HU" sz="2200" dirty="0">
                <a:latin typeface="Arial Narrow" panose="020B0606020202030204" pitchFamily="34" charset="0"/>
              </a:rPr>
              <a:t>.</a:t>
            </a:r>
            <a:r>
              <a:rPr lang="hu-HU" sz="2200" baseline="30000" dirty="0">
                <a:latin typeface="Arial Narrow" panose="020B0606020202030204" pitchFamily="34" charset="0"/>
              </a:rPr>
              <a:t>0</a:t>
            </a:r>
            <a:r>
              <a:rPr lang="hu-HU" sz="2200" dirty="0">
                <a:latin typeface="Arial Narrow" panose="020B0606020202030204" pitchFamily="34" charset="0"/>
              </a:rPr>
              <a:t>C.</a:t>
            </a:r>
          </a:p>
          <a:p>
            <a:pPr marL="457200" indent="-457200"/>
            <a:r>
              <a:rPr lang="hu-HU" sz="2200" dirty="0">
                <a:latin typeface="Arial Narrow" panose="020B0606020202030204" pitchFamily="34" charset="0"/>
              </a:rPr>
              <a:t>  </a:t>
            </a:r>
            <a:r>
              <a:rPr lang="ro-RO" sz="2200" b="1" i="1" dirty="0">
                <a:latin typeface="Arial Narrow" panose="020B0606020202030204" pitchFamily="34" charset="0"/>
              </a:rPr>
              <a:t>R</a:t>
            </a:r>
            <a:r>
              <a:rPr lang="en-US" sz="2200" b="1" i="1" dirty="0">
                <a:latin typeface="Arial Narrow" panose="020B0606020202030204" pitchFamily="34" charset="0"/>
              </a:rPr>
              <a:t>. </a:t>
            </a:r>
            <a:r>
              <a:rPr lang="hu-HU" sz="2200" dirty="0" err="1">
                <a:latin typeface="Arial Narrow" panose="020B0606020202030204" pitchFamily="34" charset="0"/>
              </a:rPr>
              <a:t>Între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orele</a:t>
            </a:r>
            <a:r>
              <a:rPr lang="hu-HU" sz="2200" dirty="0">
                <a:latin typeface="Arial Narrow" panose="020B0606020202030204" pitchFamily="34" charset="0"/>
              </a:rPr>
              <a:t> 12 </a:t>
            </a:r>
            <a:r>
              <a:rPr lang="hu-HU" sz="2200" dirty="0" err="1">
                <a:latin typeface="Arial Narrow" panose="020B0606020202030204" pitchFamily="34" charset="0"/>
              </a:rPr>
              <a:t>și</a:t>
            </a:r>
            <a:r>
              <a:rPr lang="hu-HU" sz="2200" dirty="0">
                <a:latin typeface="Arial Narrow" panose="020B0606020202030204" pitchFamily="34" charset="0"/>
              </a:rPr>
              <a:t> 16 au fost </a:t>
            </a:r>
            <a:r>
              <a:rPr lang="hu-HU" sz="2200" dirty="0" err="1">
                <a:latin typeface="Arial Narrow" panose="020B0606020202030204" pitchFamily="34" charset="0"/>
              </a:rPr>
              <a:t>măsurate</a:t>
            </a:r>
            <a:r>
              <a:rPr lang="hu-HU" sz="2200" dirty="0">
                <a:latin typeface="Arial Narrow" panose="020B0606020202030204" pitchFamily="34" charset="0"/>
              </a:rPr>
              <a:t> 5 </a:t>
            </a:r>
            <a:r>
              <a:rPr lang="hu-HU" sz="2200" dirty="0" err="1">
                <a:latin typeface="Arial Narrow" panose="020B0606020202030204" pitchFamily="34" charset="0"/>
              </a:rPr>
              <a:t>valori</a:t>
            </a:r>
            <a:r>
              <a:rPr lang="hu-HU" sz="2200" dirty="0">
                <a:latin typeface="Arial Narrow" panose="020B0606020202030204" pitchFamily="34" charset="0"/>
              </a:rPr>
              <a:t>. </a:t>
            </a:r>
            <a:endParaRPr lang="en-US" sz="2200" dirty="0">
              <a:latin typeface="Arial Narrow" panose="020B0606020202030204" pitchFamily="34" charset="0"/>
            </a:endParaRPr>
          </a:p>
          <a:p>
            <a:pPr marL="457200" indent="-457200"/>
            <a:r>
              <a:rPr lang="en-US" sz="2200" dirty="0">
                <a:latin typeface="Arial Narrow" panose="020B0606020202030204" pitchFamily="34" charset="0"/>
              </a:rPr>
              <a:t>  	</a:t>
            </a:r>
            <a:r>
              <a:rPr lang="it-IT" sz="2200" dirty="0">
                <a:latin typeface="Arial Narrow" panose="020B0606020202030204" pitchFamily="34" charset="0"/>
              </a:rPr>
              <a:t>Citind </a:t>
            </a:r>
            <a:r>
              <a:rPr lang="ro-RO" sz="2200" dirty="0">
                <a:latin typeface="Arial Narrow" panose="020B0606020202030204" pitchFamily="34" charset="0"/>
              </a:rPr>
              <a:t>de pe diagramă </a:t>
            </a:r>
            <a:r>
              <a:rPr lang="it-IT" sz="2200" dirty="0">
                <a:latin typeface="Arial Narrow" panose="020B0606020202030204" pitchFamily="34" charset="0"/>
              </a:rPr>
              <a:t>temperaturile corespunzătoare temperatura medie</a:t>
            </a:r>
            <a:r>
              <a:rPr lang="en-US" sz="2200" dirty="0">
                <a:latin typeface="Arial Narrow" panose="020B0606020202030204" pitchFamily="34" charset="0"/>
              </a:rPr>
              <a:t> </a:t>
            </a:r>
            <a:r>
              <a:rPr lang="ro-RO" sz="2200" dirty="0">
                <a:latin typeface="Arial Narrow" panose="020B0606020202030204" pitchFamily="34" charset="0"/>
              </a:rPr>
              <a:t>este</a:t>
            </a:r>
            <a:r>
              <a:rPr lang="hu-HU" sz="2200" dirty="0">
                <a:latin typeface="Arial Narrow" panose="020B0606020202030204" pitchFamily="34" charset="0"/>
              </a:rPr>
              <a:t>:  </a:t>
            </a:r>
          </a:p>
          <a:p>
            <a:pPr marL="457200" indent="-457200"/>
            <a:endParaRPr lang="hu-HU" sz="2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  <a:p>
            <a:pPr marL="457200" indent="-457200"/>
            <a:endParaRPr lang="hu-HU" sz="22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569C2F83-1B26-4876-9596-5E35D9EF582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61607407"/>
              </p:ext>
            </p:extLst>
          </p:nvPr>
        </p:nvGraphicFramePr>
        <p:xfrm>
          <a:off x="990600" y="609601"/>
          <a:ext cx="6781800" cy="23777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F7344F79-85D3-4207-B7C6-7C9CA6D1F4D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745839"/>
              </p:ext>
            </p:extLst>
          </p:nvPr>
        </p:nvGraphicFramePr>
        <p:xfrm>
          <a:off x="7795417" y="2911908"/>
          <a:ext cx="233363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6" name="Equation" r:id="rId5" imgW="190440" imgH="279360" progId="Equation.DSMT4">
                  <p:embed/>
                </p:oleObj>
              </mc:Choice>
              <mc:Fallback>
                <p:oleObj name="Equation" r:id="rId5" imgW="190440" imgH="27936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7344F79-85D3-4207-B7C6-7C9CA6D1F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795417" y="2911908"/>
                        <a:ext cx="233363" cy="2794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>
            <a:extLst>
              <a:ext uri="{FF2B5EF4-FFF2-40B4-BE49-F238E27FC236}">
                <a16:creationId xmlns:a16="http://schemas.microsoft.com/office/drawing/2014/main" id="{14C983DA-AECA-4714-92CF-71EE10CD868D}"/>
              </a:ext>
            </a:extLst>
          </p:cNvPr>
          <p:cNvGrpSpPr/>
          <p:nvPr/>
        </p:nvGrpSpPr>
        <p:grpSpPr>
          <a:xfrm>
            <a:off x="1752599" y="2286000"/>
            <a:ext cx="4984900" cy="190321"/>
            <a:chOff x="1697169" y="3092301"/>
            <a:chExt cx="4437512" cy="20935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84E867C9-566B-4D9F-9C91-4D8687A1C57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697169" y="3092301"/>
              <a:ext cx="4387849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1F583296-85E2-4066-B788-E29FF822D9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134681" y="3108503"/>
              <a:ext cx="0" cy="193151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DD302D78-2455-4A7D-BDBA-7C3723D241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5469004"/>
              </p:ext>
            </p:extLst>
          </p:nvPr>
        </p:nvGraphicFramePr>
        <p:xfrm>
          <a:off x="7058313" y="3316138"/>
          <a:ext cx="736023" cy="3059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7" name="Equation" r:id="rId7" imgW="622080" imgH="317160" progId="Equation.DSMT4">
                  <p:embed/>
                </p:oleObj>
              </mc:Choice>
              <mc:Fallback>
                <p:oleObj name="Equation" r:id="rId7" imgW="622080" imgH="3171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0598A9F5-D0B8-4C90-9B67-89F441F714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7058313" y="3316138"/>
                        <a:ext cx="736023" cy="305955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>
            <a:extLst>
              <a:ext uri="{FF2B5EF4-FFF2-40B4-BE49-F238E27FC236}">
                <a16:creationId xmlns:a16="http://schemas.microsoft.com/office/drawing/2014/main" id="{E95B0A24-A183-4A98-87D4-C81E3E8CD5C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2688718"/>
              </p:ext>
            </p:extLst>
          </p:nvPr>
        </p:nvGraphicFramePr>
        <p:xfrm>
          <a:off x="7198156" y="3644489"/>
          <a:ext cx="692150" cy="306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8" name="Equation" r:id="rId9" imgW="583920" imgH="317160" progId="Equation.DSMT4">
                  <p:embed/>
                </p:oleObj>
              </mc:Choice>
              <mc:Fallback>
                <p:oleObj name="Equation" r:id="rId9" imgW="583920" imgH="31716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DD302D78-2455-4A7D-BDBA-7C3723D241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7198156" y="3644489"/>
                        <a:ext cx="692150" cy="3063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E43C6F4C-C11E-40C6-8DCA-3C0F7C0E4F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7674820"/>
              </p:ext>
            </p:extLst>
          </p:nvPr>
        </p:nvGraphicFramePr>
        <p:xfrm>
          <a:off x="1130553" y="3950765"/>
          <a:ext cx="18669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59" name="Equation" r:id="rId11" imgW="1866600" imgH="317160" progId="Equation.DSMT4">
                  <p:embed/>
                </p:oleObj>
              </mc:Choice>
              <mc:Fallback>
                <p:oleObj name="Equation" r:id="rId11" imgW="1866600" imgH="31716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3074DC5F-C914-4A35-8075-E2E6B7B1A7E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30553" y="3950765"/>
                        <a:ext cx="1866900" cy="317500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7" name="Group 16">
            <a:extLst>
              <a:ext uri="{FF2B5EF4-FFF2-40B4-BE49-F238E27FC236}">
                <a16:creationId xmlns:a16="http://schemas.microsoft.com/office/drawing/2014/main" id="{713266AE-57B4-4477-A920-3888F61DD9EF}"/>
              </a:ext>
            </a:extLst>
          </p:cNvPr>
          <p:cNvGrpSpPr/>
          <p:nvPr/>
        </p:nvGrpSpPr>
        <p:grpSpPr>
          <a:xfrm>
            <a:off x="1752599" y="914400"/>
            <a:ext cx="2209800" cy="1574354"/>
            <a:chOff x="762000" y="243815"/>
            <a:chExt cx="2209800" cy="1574354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C9BB0EE-3537-46ED-8E53-60256E4DE2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000" y="243815"/>
              <a:ext cx="2209800" cy="0"/>
            </a:xfrm>
            <a:prstGeom prst="line">
              <a:avLst/>
            </a:prstGeom>
            <a:ln w="38100"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6A7AF35E-B5D0-4DC5-AE20-BE2B0B5CD1E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71800" y="243815"/>
              <a:ext cx="0" cy="1574354"/>
            </a:xfrm>
            <a:prstGeom prst="line">
              <a:avLst/>
            </a:prstGeom>
            <a:ln w="38100" cap="flat" cmpd="sng" algn="ctr">
              <a:solidFill>
                <a:srgbClr val="FF0000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</p:grp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B2CE76EE-F1F7-4601-9A0B-504D4E3B0A2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0669421"/>
              </p:ext>
            </p:extLst>
          </p:nvPr>
        </p:nvGraphicFramePr>
        <p:xfrm>
          <a:off x="2646218" y="5387975"/>
          <a:ext cx="4410364" cy="555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0" name="Equation" r:id="rId13" imgW="4851360" imgH="672840" progId="Equation.DSMT4">
                  <p:embed/>
                </p:oleObj>
              </mc:Choice>
              <mc:Fallback>
                <p:oleObj name="Equation" r:id="rId13" imgW="4851360" imgH="6728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46218" y="5387975"/>
                        <a:ext cx="4410364" cy="5556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62BD245-7890-4325-B4D8-21A4A42A889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8689650"/>
              </p:ext>
            </p:extLst>
          </p:nvPr>
        </p:nvGraphicFramePr>
        <p:xfrm>
          <a:off x="4394200" y="2362200"/>
          <a:ext cx="914400" cy="28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1" name="Equation" r:id="rId15" imgW="914400" imgH="285120" progId="Equation.DSMT4">
                  <p:embed/>
                </p:oleObj>
              </mc:Choice>
              <mc:Fallback>
                <p:oleObj name="Equation" r:id="rId15" imgW="914400" imgH="285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4394200" y="2362200"/>
                        <a:ext cx="914400" cy="285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C11A6DFE-7142-4549-83DF-DF028A859D1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4506760"/>
              </p:ext>
            </p:extLst>
          </p:nvPr>
        </p:nvGraphicFramePr>
        <p:xfrm>
          <a:off x="6547281" y="4311956"/>
          <a:ext cx="650875" cy="3001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62" name="Equation" r:id="rId17" imgW="583920" imgH="330120" progId="Equation.DSMT4">
                  <p:embed/>
                </p:oleObj>
              </mc:Choice>
              <mc:Fallback>
                <p:oleObj name="Equation" r:id="rId17" imgW="583920" imgH="33012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F7344F79-85D3-4207-B7C6-7C9CA6D1F4D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6547281" y="4311956"/>
                        <a:ext cx="650875" cy="300182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ight Brace 2">
            <a:extLst>
              <a:ext uri="{FF2B5EF4-FFF2-40B4-BE49-F238E27FC236}">
                <a16:creationId xmlns:a16="http://schemas.microsoft.com/office/drawing/2014/main" id="{3503CFA1-5EE9-4AC4-8C8B-11CC6995FB6C}"/>
              </a:ext>
            </a:extLst>
          </p:cNvPr>
          <p:cNvSpPr/>
          <p:nvPr/>
        </p:nvSpPr>
        <p:spPr>
          <a:xfrm rot="5400000">
            <a:off x="3799621" y="1573803"/>
            <a:ext cx="285751" cy="2246191"/>
          </a:xfrm>
          <a:prstGeom prst="rightBrac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124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30"/>
                                            </p:cond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4069FA-B2ED-4A34-B6F2-8E39E025CB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807110"/>
            <a:ext cx="7772400" cy="3285077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br>
              <a:rPr lang="hu-HU" sz="2400" dirty="0"/>
            </a:br>
            <a:br>
              <a:rPr lang="hu-HU" sz="2400" dirty="0"/>
            </a:br>
            <a:br>
              <a:rPr lang="hu-HU" sz="2400" dirty="0"/>
            </a:br>
            <a:endParaRPr lang="en-US" sz="2400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63D35A82-12E7-4E30-A586-8A5B04D7C1E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4586815"/>
              </p:ext>
            </p:extLst>
          </p:nvPr>
        </p:nvGraphicFramePr>
        <p:xfrm>
          <a:off x="1747838" y="1921388"/>
          <a:ext cx="5334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pSp>
        <p:nvGrpSpPr>
          <p:cNvPr id="12" name="Group 11">
            <a:extLst>
              <a:ext uri="{FF2B5EF4-FFF2-40B4-BE49-F238E27FC236}">
                <a16:creationId xmlns:a16="http://schemas.microsoft.com/office/drawing/2014/main" id="{6ACCC65D-91AF-444D-A001-62B605B25736}"/>
              </a:ext>
            </a:extLst>
          </p:cNvPr>
          <p:cNvGrpSpPr/>
          <p:nvPr/>
        </p:nvGrpSpPr>
        <p:grpSpPr>
          <a:xfrm>
            <a:off x="3713708" y="2569087"/>
            <a:ext cx="1279357" cy="1926711"/>
            <a:chOff x="3617496" y="2438400"/>
            <a:chExt cx="1295400" cy="1752600"/>
          </a:xfrm>
        </p:grpSpPr>
        <p:sp>
          <p:nvSpPr>
            <p:cNvPr id="10" name="Left Brace 9">
              <a:extLst>
                <a:ext uri="{FF2B5EF4-FFF2-40B4-BE49-F238E27FC236}">
                  <a16:creationId xmlns:a16="http://schemas.microsoft.com/office/drawing/2014/main" id="{F3FAAFC6-2597-4C91-BB3E-2BDB50ECE5A2}"/>
                </a:ext>
              </a:extLst>
            </p:cNvPr>
            <p:cNvSpPr/>
            <p:nvPr/>
          </p:nvSpPr>
          <p:spPr>
            <a:xfrm rot="5400000">
              <a:off x="4074696" y="1981200"/>
              <a:ext cx="381000" cy="1295400"/>
            </a:xfrm>
            <a:prstGeom prst="leftBrace">
              <a:avLst>
                <a:gd name="adj1" fmla="val 8333"/>
                <a:gd name="adj2" fmla="val 45356"/>
              </a:avLst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Left Brace 10">
              <a:extLst>
                <a:ext uri="{FF2B5EF4-FFF2-40B4-BE49-F238E27FC236}">
                  <a16:creationId xmlns:a16="http://schemas.microsoft.com/office/drawing/2014/main" id="{C47826C9-6109-410D-8FC4-67253152F5AD}"/>
                </a:ext>
              </a:extLst>
            </p:cNvPr>
            <p:cNvSpPr/>
            <p:nvPr/>
          </p:nvSpPr>
          <p:spPr>
            <a:xfrm rot="5400000">
              <a:off x="4074696" y="3352800"/>
              <a:ext cx="381000" cy="1295400"/>
            </a:xfrm>
            <a:prstGeom prst="leftBrace">
              <a:avLst>
                <a:gd name="adj1" fmla="val 8333"/>
                <a:gd name="adj2" fmla="val 45356"/>
              </a:avLst>
            </a:prstGeom>
            <a:ln w="25400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0E88DC8-4804-41EB-AFC9-34F9AA82E833}"/>
              </a:ext>
            </a:extLst>
          </p:cNvPr>
          <p:cNvGrpSpPr/>
          <p:nvPr/>
        </p:nvGrpSpPr>
        <p:grpSpPr>
          <a:xfrm>
            <a:off x="2446378" y="2961356"/>
            <a:ext cx="1267329" cy="1534442"/>
            <a:chOff x="5221704" y="4495800"/>
            <a:chExt cx="1267329" cy="1379621"/>
          </a:xfrm>
        </p:grpSpPr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69E3161-4776-490E-9A3A-0EA369BC129B}"/>
                </a:ext>
              </a:extLst>
            </p:cNvPr>
            <p:cNvCxnSpPr/>
            <p:nvPr/>
          </p:nvCxnSpPr>
          <p:spPr>
            <a:xfrm>
              <a:off x="6489033" y="4503821"/>
              <a:ext cx="0" cy="137160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E5F41149-C8B2-4385-BE53-4416D9CD8A82}"/>
                </a:ext>
              </a:extLst>
            </p:cNvPr>
            <p:cNvCxnSpPr/>
            <p:nvPr/>
          </p:nvCxnSpPr>
          <p:spPr>
            <a:xfrm>
              <a:off x="5221704" y="4495800"/>
              <a:ext cx="1255296" cy="0"/>
            </a:xfrm>
            <a:prstGeom prst="line">
              <a:avLst/>
            </a:prstGeom>
            <a:ln w="254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9E12FB88-0E2B-478B-9D17-FFF1F46EFC66}"/>
              </a:ext>
            </a:extLst>
          </p:cNvPr>
          <p:cNvSpPr txBox="1"/>
          <p:nvPr/>
        </p:nvSpPr>
        <p:spPr>
          <a:xfrm>
            <a:off x="649704" y="565484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9</a:t>
            </a:r>
            <a:r>
              <a:rPr lang="hu-H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400" dirty="0" err="1">
                <a:latin typeface="Arial Narrow" panose="020B0606020202030204" pitchFamily="34" charset="0"/>
              </a:rPr>
              <a:t>În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graficul</a:t>
            </a:r>
            <a:r>
              <a:rPr lang="hu-HU" sz="2400" dirty="0">
                <a:latin typeface="Arial Narrow" panose="020B0606020202030204" pitchFamily="34" charset="0"/>
              </a:rPr>
              <a:t> de mai </a:t>
            </a:r>
            <a:r>
              <a:rPr lang="hu-HU" sz="2400" dirty="0" err="1">
                <a:latin typeface="Arial Narrow" panose="020B0606020202030204" pitchFamily="34" charset="0"/>
              </a:rPr>
              <a:t>jos</a:t>
            </a:r>
            <a:r>
              <a:rPr lang="hu-HU" sz="2400" dirty="0">
                <a:latin typeface="Arial Narrow" panose="020B0606020202030204" pitchFamily="34" charset="0"/>
              </a:rPr>
              <a:t> este </a:t>
            </a:r>
            <a:r>
              <a:rPr lang="hu-HU" sz="2400" dirty="0" err="1">
                <a:latin typeface="Arial Narrow" panose="020B0606020202030204" pitchFamily="34" charset="0"/>
              </a:rPr>
              <a:t>prezentat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distanța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parcursă</a:t>
            </a:r>
            <a:r>
              <a:rPr lang="hu-HU" sz="2400" dirty="0">
                <a:latin typeface="Arial Narrow" panose="020B0606020202030204" pitchFamily="34" charset="0"/>
              </a:rPr>
              <a:t> de un </a:t>
            </a:r>
            <a:r>
              <a:rPr lang="hu-HU" sz="2400" dirty="0" err="1">
                <a:latin typeface="Arial Narrow" panose="020B0606020202030204" pitchFamily="34" charset="0"/>
              </a:rPr>
              <a:t>vehicul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în</a:t>
            </a:r>
            <a:r>
              <a:rPr lang="hu-HU" sz="2400" dirty="0">
                <a:latin typeface="Arial Narrow" panose="020B0606020202030204" pitchFamily="34" charset="0"/>
              </a:rPr>
              <a:t> 5 </a:t>
            </a:r>
            <a:r>
              <a:rPr lang="hu-HU" sz="2400" dirty="0" err="1">
                <a:latin typeface="Arial Narrow" panose="020B0606020202030204" pitchFamily="34" charset="0"/>
              </a:rPr>
              <a:t>ore</a:t>
            </a:r>
            <a:r>
              <a:rPr lang="hu-HU" sz="2400" dirty="0">
                <a:latin typeface="Arial Narrow" panose="020B0606020202030204" pitchFamily="34" charset="0"/>
              </a:rPr>
              <a:t> (</a:t>
            </a:r>
            <a:r>
              <a:rPr lang="hu-HU" sz="2400" dirty="0" err="1">
                <a:latin typeface="Arial Narrow" panose="020B0606020202030204" pitchFamily="34" charset="0"/>
              </a:rPr>
              <a:t>orizontal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timpul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scurs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măsurat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în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ore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și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vertical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distanța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parcursă</a:t>
            </a:r>
            <a:r>
              <a:rPr lang="hu-HU" sz="2400" dirty="0">
                <a:latin typeface="Arial Narrow" panose="020B0606020202030204" pitchFamily="34" charset="0"/>
              </a:rPr>
              <a:t> </a:t>
            </a:r>
            <a:r>
              <a:rPr lang="hu-HU" sz="2400" dirty="0" err="1">
                <a:latin typeface="Arial Narrow" panose="020B0606020202030204" pitchFamily="34" charset="0"/>
              </a:rPr>
              <a:t>în</a:t>
            </a:r>
            <a:r>
              <a:rPr lang="hu-HU" sz="2400" dirty="0">
                <a:latin typeface="Arial Narrow" panose="020B0606020202030204" pitchFamily="34" charset="0"/>
              </a:rPr>
              <a:t> km).</a:t>
            </a:r>
            <a:endParaRPr lang="en-US" sz="2400" dirty="0">
              <a:latin typeface="Arial Narrow" panose="020B0606020202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9897E8D-4FF5-4F73-A5E1-F8797651754C}"/>
              </a:ext>
            </a:extLst>
          </p:cNvPr>
          <p:cNvSpPr txBox="1"/>
          <p:nvPr/>
        </p:nvSpPr>
        <p:spPr>
          <a:xfrm>
            <a:off x="667752" y="5154451"/>
            <a:ext cx="7808496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acest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timp</a:t>
            </a:r>
            <a:r>
              <a:rPr lang="hu-HU" sz="2200" dirty="0">
                <a:latin typeface="Arial Narrow" panose="020B0606020202030204" pitchFamily="34" charset="0"/>
              </a:rPr>
              <a:t>, </a:t>
            </a:r>
            <a:r>
              <a:rPr lang="hu-HU" sz="2200" dirty="0" err="1">
                <a:latin typeface="Arial Narrow" panose="020B0606020202030204" pitchFamily="34" charset="0"/>
              </a:rPr>
              <a:t>vehiculul</a:t>
            </a:r>
            <a:r>
              <a:rPr lang="hu-HU" sz="2200" dirty="0">
                <a:latin typeface="Arial Narrow" panose="020B0606020202030204" pitchFamily="34" charset="0"/>
              </a:rPr>
              <a:t> a </a:t>
            </a:r>
            <a:r>
              <a:rPr lang="hu-HU" sz="2200" dirty="0" err="1">
                <a:latin typeface="Arial Narrow" panose="020B0606020202030204" pitchFamily="34" charset="0"/>
              </a:rPr>
              <a:t>stat</a:t>
            </a:r>
            <a:r>
              <a:rPr lang="hu-HU" sz="2200" dirty="0">
                <a:latin typeface="Arial Narrow" panose="020B0606020202030204" pitchFamily="34" charset="0"/>
              </a:rPr>
              <a:t> ……. </a:t>
            </a:r>
            <a:r>
              <a:rPr lang="hu-HU" sz="2200" dirty="0" err="1">
                <a:latin typeface="Arial Narrow" panose="020B0606020202030204" pitchFamily="34" charset="0"/>
              </a:rPr>
              <a:t>ore</a:t>
            </a:r>
            <a:r>
              <a:rPr lang="hu-HU" sz="2200" dirty="0">
                <a:latin typeface="Arial Narrow" panose="020B0606020202030204" pitchFamily="34" charset="0"/>
              </a:rPr>
              <a:t>. </a:t>
            </a: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it-IT" sz="2200" dirty="0">
                <a:latin typeface="Arial Narrow" panose="020B0606020202030204" pitchFamily="34" charset="0"/>
              </a:rPr>
              <a:t>În primele 2 ore a parcurs ...</a:t>
            </a:r>
            <a:r>
              <a:rPr lang="ro-RO" sz="2200" dirty="0">
                <a:latin typeface="Arial Narrow" panose="020B0606020202030204" pitchFamily="34" charset="0"/>
              </a:rPr>
              <a:t>.....</a:t>
            </a:r>
            <a:r>
              <a:rPr lang="it-IT" sz="2200" dirty="0">
                <a:latin typeface="Arial Narrow" panose="020B0606020202030204" pitchFamily="34" charset="0"/>
              </a:rPr>
              <a:t> km.</a:t>
            </a:r>
            <a:endParaRPr lang="hu-HU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2860CA04-BED6-4092-A66E-74EC45AFB75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5191960"/>
              </p:ext>
            </p:extLst>
          </p:nvPr>
        </p:nvGraphicFramePr>
        <p:xfrm>
          <a:off x="4198894" y="5222868"/>
          <a:ext cx="228600" cy="2309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4" name="Equation" r:id="rId4" imgW="177480" imgH="253800" progId="Equation.DSMT4">
                  <p:embed/>
                </p:oleObj>
              </mc:Choice>
              <mc:Fallback>
                <p:oleObj name="Equation" r:id="rId4" imgW="17748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7314A7E-857E-4DB0-BB8F-50EE26846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198894" y="5222868"/>
                        <a:ext cx="228600" cy="230909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DA43F240-0147-452F-8ED6-599C658F6CF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916945"/>
              </p:ext>
            </p:extLst>
          </p:nvPr>
        </p:nvGraphicFramePr>
        <p:xfrm>
          <a:off x="3806782" y="5539171"/>
          <a:ext cx="392112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85" name="Equation" r:id="rId6" imgW="304560" imgH="266400" progId="Equation.DSMT4">
                  <p:embed/>
                </p:oleObj>
              </mc:Choice>
              <mc:Fallback>
                <p:oleObj name="Equation" r:id="rId6" imgW="30456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860CA04-BED6-4092-A66E-74EC45AFB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806782" y="5539171"/>
                        <a:ext cx="392112" cy="2413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613990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493497-62B2-402C-8CBD-1F66701D41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6933" y="915337"/>
            <a:ext cx="6798734" cy="837263"/>
          </a:xfrm>
        </p:spPr>
        <p:txBody>
          <a:bodyPr/>
          <a:lstStyle/>
          <a:p>
            <a:r>
              <a:rPr lang="hu-HU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Noțiuni</a:t>
            </a:r>
            <a:r>
              <a:rPr lang="hu-HU" b="1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hu-HU" b="1" dirty="0" err="1">
                <a:solidFill>
                  <a:srgbClr val="FF0000"/>
                </a:solidFill>
                <a:latin typeface="Arial Narrow" panose="020B0606020202030204" pitchFamily="34" charset="0"/>
              </a:rPr>
              <a:t>introductive</a:t>
            </a:r>
            <a:endParaRPr lang="en-US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839C03-C5CF-403A-B2B3-97170B86A0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1912531"/>
            <a:ext cx="7543800" cy="4030132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u-HU" sz="2800" dirty="0" err="1">
                <a:latin typeface="Arial Narrow" panose="020B0606020202030204" pitchFamily="34" charset="0"/>
              </a:rPr>
              <a:t>Există</a:t>
            </a:r>
            <a:r>
              <a:rPr lang="hu-HU" sz="2800" dirty="0">
                <a:latin typeface="Arial Narrow" panose="020B0606020202030204" pitchFamily="34" charset="0"/>
              </a:rPr>
              <a:t> o </a:t>
            </a:r>
            <a:r>
              <a:rPr lang="hu-HU" sz="2800" dirty="0" err="1">
                <a:latin typeface="Arial Narrow" panose="020B0606020202030204" pitchFamily="34" charset="0"/>
              </a:rPr>
              <a:t>mulțime</a:t>
            </a:r>
            <a:r>
              <a:rPr lang="hu-HU" sz="2800" dirty="0">
                <a:latin typeface="Arial Narrow" panose="020B0606020202030204" pitchFamily="34" charset="0"/>
              </a:rPr>
              <a:t> de </a:t>
            </a:r>
            <a:r>
              <a:rPr lang="en-US" sz="2800" dirty="0" err="1">
                <a:latin typeface="Arial Narrow" panose="020B0606020202030204" pitchFamily="34" charset="0"/>
              </a:rPr>
              <a:t>diagrame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în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ziare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afișe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publicații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publicitare</a:t>
            </a:r>
            <a:r>
              <a:rPr lang="hu-HU" sz="2800" dirty="0">
                <a:latin typeface="Arial Narrow" panose="020B0606020202030204" pitchFamily="34" charset="0"/>
              </a:rPr>
              <a:t>, de </a:t>
            </a:r>
            <a:r>
              <a:rPr lang="hu-HU" sz="2800" dirty="0" err="1">
                <a:latin typeface="Arial Narrow" panose="020B0606020202030204" pitchFamily="34" charset="0"/>
              </a:rPr>
              <a:t>aceea</a:t>
            </a:r>
            <a:r>
              <a:rPr lang="hu-HU" sz="2800" dirty="0">
                <a:latin typeface="Arial Narrow" panose="020B0606020202030204" pitchFamily="34" charset="0"/>
              </a:rPr>
              <a:t> este </a:t>
            </a:r>
            <a:r>
              <a:rPr lang="hu-HU" sz="2800" dirty="0" err="1">
                <a:latin typeface="Arial Narrow" panose="020B0606020202030204" pitchFamily="34" charset="0"/>
              </a:rPr>
              <a:t>necesar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ca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toată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lumea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să</a:t>
            </a:r>
            <a:r>
              <a:rPr lang="hu-HU" sz="2800" dirty="0">
                <a:latin typeface="Arial Narrow" panose="020B0606020202030204" pitchFamily="34" charset="0"/>
              </a:rPr>
              <a:t> le </a:t>
            </a:r>
            <a:r>
              <a:rPr lang="hu-HU" sz="2800" dirty="0" err="1">
                <a:latin typeface="Arial Narrow" panose="020B0606020202030204" pitchFamily="34" charset="0"/>
              </a:rPr>
              <a:t>poată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interpreta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să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ro-RO" sz="2800" dirty="0">
                <a:latin typeface="Arial Narrow" panose="020B0606020202030204" pitchFamily="34" charset="0"/>
              </a:rPr>
              <a:t>le </a:t>
            </a:r>
            <a:r>
              <a:rPr lang="hu-HU" sz="2800" dirty="0" err="1">
                <a:latin typeface="Arial Narrow" panose="020B0606020202030204" pitchFamily="34" charset="0"/>
              </a:rPr>
              <a:t>înțeleagă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limba</a:t>
            </a:r>
            <a:r>
              <a:rPr lang="hu-HU" sz="2800" dirty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u-HU" sz="2800" dirty="0" err="1">
                <a:latin typeface="Arial Narrow" panose="020B0606020202030204" pitchFamily="34" charset="0"/>
              </a:rPr>
              <a:t>Unele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diagrame</a:t>
            </a:r>
            <a:r>
              <a:rPr lang="hu-HU" sz="2800" dirty="0">
                <a:latin typeface="Arial Narrow" panose="020B0606020202030204" pitchFamily="34" charset="0"/>
              </a:rPr>
              <a:t> ne </a:t>
            </a:r>
            <a:r>
              <a:rPr lang="hu-HU" sz="2800" dirty="0" err="1">
                <a:latin typeface="Arial Narrow" panose="020B0606020202030204" pitchFamily="34" charset="0"/>
              </a:rPr>
              <a:t>sunt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familiare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întrucât</a:t>
            </a:r>
            <a:r>
              <a:rPr lang="hu-HU" sz="2800" dirty="0">
                <a:latin typeface="Arial Narrow" panose="020B0606020202030204" pitchFamily="34" charset="0"/>
              </a:rPr>
              <a:t> am </a:t>
            </a:r>
            <a:r>
              <a:rPr lang="hu-HU" sz="2800" dirty="0" err="1">
                <a:latin typeface="Arial Narrow" panose="020B0606020202030204" pitchFamily="34" charset="0"/>
              </a:rPr>
              <a:t>întâlnit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forme</a:t>
            </a:r>
            <a:r>
              <a:rPr lang="hu-HU" sz="2800" dirty="0">
                <a:latin typeface="Arial Narrow" panose="020B0606020202030204" pitchFamily="34" charset="0"/>
              </a:rPr>
              <a:t>  </a:t>
            </a:r>
            <a:r>
              <a:rPr lang="hu-HU" sz="2800" dirty="0" err="1">
                <a:latin typeface="Arial Narrow" panose="020B0606020202030204" pitchFamily="34" charset="0"/>
              </a:rPr>
              <a:t>similare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în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reprezentarea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funcțiilor</a:t>
            </a:r>
            <a:r>
              <a:rPr lang="hu-HU" sz="2800" dirty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u-HU" sz="2800" dirty="0" err="1">
                <a:latin typeface="Arial Narrow" panose="020B0606020202030204" pitchFamily="34" charset="0"/>
              </a:rPr>
              <a:t>Pentru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en-US" sz="2800" dirty="0" err="1">
                <a:latin typeface="Arial Narrow" panose="020B0606020202030204" pitchFamily="34" charset="0"/>
              </a:rPr>
              <a:t>diagrame</a:t>
            </a:r>
            <a:r>
              <a:rPr lang="hu-HU" sz="2800" dirty="0">
                <a:latin typeface="Arial Narrow" panose="020B0606020202030204" pitchFamily="34" charset="0"/>
              </a:rPr>
              <a:t>, este </a:t>
            </a:r>
            <a:r>
              <a:rPr lang="hu-HU" sz="2800" dirty="0" err="1">
                <a:latin typeface="Arial Narrow" panose="020B0606020202030204" pitchFamily="34" charset="0"/>
              </a:rPr>
              <a:t>permisă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reprezentarea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unor</a:t>
            </a:r>
            <a:r>
              <a:rPr lang="hu-HU" sz="2800" dirty="0">
                <a:latin typeface="Arial Narrow" panose="020B0606020202030204" pitchFamily="34" charset="0"/>
              </a:rPr>
              <a:t> serii de </a:t>
            </a:r>
            <a:r>
              <a:rPr lang="hu-HU" sz="2800" dirty="0" err="1">
                <a:latin typeface="Arial Narrow" panose="020B0606020202030204" pitchFamily="34" charset="0"/>
              </a:rPr>
              <a:t>date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diferite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într</a:t>
            </a:r>
            <a:r>
              <a:rPr lang="hu-HU" sz="2800" dirty="0">
                <a:latin typeface="Arial Narrow" panose="020B0606020202030204" pitchFamily="34" charset="0"/>
              </a:rPr>
              <a:t>-un </a:t>
            </a:r>
            <a:r>
              <a:rPr lang="hu-HU" sz="2800" dirty="0" err="1">
                <a:latin typeface="Arial Narrow" panose="020B0606020202030204" pitchFamily="34" charset="0"/>
              </a:rPr>
              <a:t>sistem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comun</a:t>
            </a:r>
            <a:r>
              <a:rPr lang="hu-HU" sz="2800" dirty="0">
                <a:latin typeface="Arial Narrow" panose="020B0606020202030204" pitchFamily="34" charset="0"/>
              </a:rPr>
              <a:t> de </a:t>
            </a:r>
            <a:r>
              <a:rPr lang="hu-HU" sz="2800" dirty="0" err="1">
                <a:latin typeface="Arial Narrow" panose="020B0606020202030204" pitchFamily="34" charset="0"/>
              </a:rPr>
              <a:t>coordonate</a:t>
            </a:r>
            <a:r>
              <a:rPr lang="hu-HU" sz="28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48269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8A09C8-F779-47FF-8271-D396CC4C24B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2632" y="1447800"/>
            <a:ext cx="7133168" cy="36576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Datele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necesare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pentru</a:t>
            </a:r>
            <a:r>
              <a:rPr lang="hu-HU" sz="2800" dirty="0">
                <a:latin typeface="Arial Narrow" panose="020B0606020202030204" pitchFamily="34" charset="0"/>
              </a:rPr>
              <a:t> o </a:t>
            </a:r>
            <a:r>
              <a:rPr lang="hu-HU" sz="2800" dirty="0" err="1">
                <a:latin typeface="Arial Narrow" panose="020B0606020202030204" pitchFamily="34" charset="0"/>
              </a:rPr>
              <a:t>analiza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statistică</a:t>
            </a:r>
            <a:r>
              <a:rPr lang="hu-HU" sz="2800" dirty="0">
                <a:latin typeface="Arial Narrow" panose="020B0606020202030204" pitchFamily="34" charset="0"/>
              </a:rPr>
              <a:t> se </a:t>
            </a:r>
            <a:r>
              <a:rPr lang="hu-HU" sz="2800" dirty="0" err="1">
                <a:latin typeface="Arial Narrow" panose="020B0606020202030204" pitchFamily="34" charset="0"/>
              </a:rPr>
              <a:t>colectează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în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general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în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tabele</a:t>
            </a:r>
            <a:r>
              <a:rPr lang="hu-HU" sz="2800" dirty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hu-HU" sz="2800" dirty="0">
                <a:latin typeface="Arial Narrow" panose="020B0606020202030204" pitchFamily="34" charset="0"/>
              </a:rPr>
              <a:t> Un </a:t>
            </a:r>
            <a:r>
              <a:rPr lang="hu-HU" sz="2800" dirty="0" err="1">
                <a:latin typeface="Arial Narrow" panose="020B0606020202030204" pitchFamily="34" charset="0"/>
              </a:rPr>
              <a:t>număr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mare</a:t>
            </a:r>
            <a:r>
              <a:rPr lang="hu-HU" sz="2800" dirty="0">
                <a:latin typeface="Arial Narrow" panose="020B0606020202030204" pitchFamily="34" charset="0"/>
              </a:rPr>
              <a:t> de </a:t>
            </a:r>
            <a:r>
              <a:rPr lang="hu-HU" sz="2800" dirty="0" err="1">
                <a:latin typeface="Arial Narrow" panose="020B0606020202030204" pitchFamily="34" charset="0"/>
              </a:rPr>
              <a:t>date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prezentate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într</a:t>
            </a:r>
            <a:r>
              <a:rPr lang="hu-HU" sz="2800" dirty="0">
                <a:latin typeface="Arial Narrow" panose="020B0606020202030204" pitchFamily="34" charset="0"/>
              </a:rPr>
              <a:t>-un </a:t>
            </a:r>
            <a:r>
              <a:rPr lang="hu-HU" sz="2800" dirty="0" err="1">
                <a:latin typeface="Arial Narrow" panose="020B0606020202030204" pitchFamily="34" charset="0"/>
              </a:rPr>
              <a:t>tabel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sunt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greu</a:t>
            </a:r>
            <a:r>
              <a:rPr lang="hu-HU" sz="2800" dirty="0">
                <a:latin typeface="Arial Narrow" panose="020B0606020202030204" pitchFamily="34" charset="0"/>
              </a:rPr>
              <a:t> de </a:t>
            </a:r>
            <a:r>
              <a:rPr lang="hu-HU" sz="2800" dirty="0" err="1">
                <a:latin typeface="Arial Narrow" panose="020B0606020202030204" pitchFamily="34" charset="0"/>
              </a:rPr>
              <a:t>analizat</a:t>
            </a:r>
            <a:r>
              <a:rPr lang="hu-HU" sz="2800" dirty="0">
                <a:latin typeface="Arial Narrow" panose="020B0606020202030204" pitchFamily="34" charset="0"/>
              </a:rPr>
              <a:t>, </a:t>
            </a:r>
            <a:r>
              <a:rPr lang="hu-HU" sz="2800" dirty="0" err="1">
                <a:latin typeface="Arial Narrow" panose="020B0606020202030204" pitchFamily="34" charset="0"/>
              </a:rPr>
              <a:t>iar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asemănările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și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diferențele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sunt</a:t>
            </a:r>
            <a:r>
              <a:rPr lang="hu-HU" sz="2800" dirty="0">
                <a:latin typeface="Arial Narrow" panose="020B0606020202030204" pitchFamily="34" charset="0"/>
              </a:rPr>
              <a:t> </a:t>
            </a:r>
            <a:r>
              <a:rPr lang="hu-HU" sz="2800" dirty="0" err="1">
                <a:latin typeface="Arial Narrow" panose="020B0606020202030204" pitchFamily="34" charset="0"/>
              </a:rPr>
              <a:t>dificil</a:t>
            </a:r>
            <a:r>
              <a:rPr lang="hu-HU" sz="2800" dirty="0">
                <a:latin typeface="Arial Narrow" panose="020B0606020202030204" pitchFamily="34" charset="0"/>
              </a:rPr>
              <a:t> de </a:t>
            </a:r>
            <a:r>
              <a:rPr lang="hu-HU" sz="2800" dirty="0" err="1">
                <a:latin typeface="Arial Narrow" panose="020B0606020202030204" pitchFamily="34" charset="0"/>
              </a:rPr>
              <a:t>interpretat</a:t>
            </a:r>
            <a:r>
              <a:rPr lang="hu-HU" sz="2800" dirty="0">
                <a:latin typeface="Arial Narrow" panose="020B0606020202030204" pitchFamily="34" charset="0"/>
              </a:rPr>
              <a:t>.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o-RO" sz="2800" dirty="0">
                <a:latin typeface="Arial Narrow" panose="020B0606020202030204" pitchFamily="34" charset="0"/>
              </a:rPr>
              <a:t> Dacă avem multe date este indicat să le reprezentăm într-o diagramă</a:t>
            </a:r>
            <a:r>
              <a:rPr lang="en-US" sz="2800" dirty="0">
                <a:latin typeface="Arial Narrow" panose="020B0606020202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34301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EFD96-89BF-4C37-B559-8828A934E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2633" y="570433"/>
            <a:ext cx="6798734" cy="343968"/>
          </a:xfrm>
        </p:spPr>
        <p:txBody>
          <a:bodyPr>
            <a:noAutofit/>
          </a:bodyPr>
          <a:lstStyle/>
          <a:p>
            <a:r>
              <a:rPr lang="ro-RO" sz="3200" b="1" dirty="0">
                <a:latin typeface="Arial Narrow" panose="020B0606020202030204" pitchFamily="34" charset="0"/>
              </a:rPr>
              <a:t>Principalele t</a:t>
            </a:r>
            <a:r>
              <a:rPr lang="en-US" sz="3200" b="1" dirty="0" err="1">
                <a:latin typeface="Arial Narrow" panose="020B0606020202030204" pitchFamily="34" charset="0"/>
              </a:rPr>
              <a:t>ipuri</a:t>
            </a:r>
            <a:r>
              <a:rPr lang="en-US" sz="3200" b="1" dirty="0">
                <a:latin typeface="Arial Narrow" panose="020B0606020202030204" pitchFamily="34" charset="0"/>
              </a:rPr>
              <a:t> de </a:t>
            </a:r>
            <a:r>
              <a:rPr lang="en-US" sz="3200" b="1" dirty="0" err="1">
                <a:latin typeface="Arial Narrow" panose="020B0606020202030204" pitchFamily="34" charset="0"/>
              </a:rPr>
              <a:t>diagrame</a:t>
            </a:r>
            <a:r>
              <a:rPr lang="en-US" sz="3200" b="1" dirty="0">
                <a:latin typeface="Arial Narrow" panose="020B0606020202030204" pitchFamily="34" charset="0"/>
              </a:rPr>
              <a:t> </a:t>
            </a:r>
            <a:endParaRPr lang="en-US" sz="3200" dirty="0">
              <a:latin typeface="Arial Narrow" panose="020B060602020203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37458-2973-4503-9B71-0B1A9A4C5B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125" y="928256"/>
            <a:ext cx="7905750" cy="5373166"/>
          </a:xfrm>
          <a:solidFill>
            <a:schemeClr val="bg1"/>
          </a:solidFill>
        </p:spPr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o-RO" sz="2200" b="1" spc="-40" dirty="0">
                <a:solidFill>
                  <a:srgbClr val="FF0000"/>
                </a:solidFill>
                <a:latin typeface="Arial Narrow" panose="020B0606020202030204" pitchFamily="34" charset="0"/>
              </a:rPr>
              <a:t>Diagrame coloană, diagrame de bare: </a:t>
            </a:r>
            <a:r>
              <a:rPr lang="ro-RO" sz="2200" spc="-40" dirty="0">
                <a:solidFill>
                  <a:schemeClr val="tx1"/>
                </a:solidFill>
                <a:latin typeface="Arial Narrow" panose="020B0606020202030204" pitchFamily="34" charset="0"/>
              </a:rPr>
              <a:t>Valorile seriei de date sunt afișate într-o coloană/bară. Coloana este verticală, iar bara se extinde pe orizontală. </a:t>
            </a:r>
            <a:br>
              <a:rPr lang="ro-RO" sz="2200" spc="-40" dirty="0">
                <a:solidFill>
                  <a:schemeClr val="tx1"/>
                </a:solidFill>
                <a:latin typeface="Arial Narrow" panose="020B0606020202030204" pitchFamily="34" charset="0"/>
              </a:rPr>
            </a:br>
            <a:r>
              <a:rPr lang="ro-R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Principiu: </a:t>
            </a:r>
            <a:r>
              <a:rPr lang="ro-R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Înălțimea coloanei/lungimea barei depinde de dimensiunea datelor și este direct proporțională cu acestea.</a:t>
            </a: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o-RO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Diagrame cu structură radială: </a:t>
            </a:r>
            <a:r>
              <a:rPr lang="ro-R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Într-un astfel de grafic, fiecare serie de date este un sector de cerc. Diagramele cu structură radială se utilizează pentru a </a:t>
            </a:r>
            <a:r>
              <a:rPr lang="it-IT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 afișa proporțiile dintr-un întreg</a:t>
            </a:r>
            <a:r>
              <a:rPr lang="ro-R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None/>
              <a:tabLst>
                <a:tab pos="290513" algn="l"/>
              </a:tabLst>
            </a:pPr>
            <a:r>
              <a:rPr lang="ro-RO" sz="2200" b="1" dirty="0">
                <a:solidFill>
                  <a:schemeClr val="tx1"/>
                </a:solidFill>
                <a:latin typeface="Arial Narrow" panose="020B0606020202030204" pitchFamily="34" charset="0"/>
              </a:rPr>
              <a:t>	Principiu: </a:t>
            </a:r>
            <a:r>
              <a:rPr lang="ro-R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Măsura unghiului sectorului de cerc depinde de dimensiunea   	datelor și este direct proporțional cu acestea</a:t>
            </a:r>
            <a:r>
              <a:rPr lang="ro-RO" sz="2200" dirty="0">
                <a:latin typeface="Arial Narrow" panose="020B0606020202030204" pitchFamily="34" charset="0"/>
              </a:rPr>
              <a:t>.</a:t>
            </a:r>
            <a:endParaRPr lang="ro-RO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>
                <a:srgbClr val="FF0000"/>
              </a:buClr>
              <a:buFont typeface="Wingdings" panose="05000000000000000000" pitchFamily="2" charset="2"/>
              <a:buChar char="q"/>
            </a:pPr>
            <a:r>
              <a:rPr lang="ro-RO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Diagrame prin puncte, diagrame cu linii: </a:t>
            </a:r>
            <a:r>
              <a:rPr lang="ro-RO" sz="2200" dirty="0">
                <a:solidFill>
                  <a:schemeClr val="tx1"/>
                </a:solidFill>
                <a:latin typeface="Arial Narrow" panose="020B0606020202030204" pitchFamily="34" charset="0"/>
              </a:rPr>
              <a:t>Aceste diagrame afișează valorile unei serii de date prin puncte. Există subtipuri care leagă punctele între ele. Un grafic cu linii este utilizat pentru a ilustra modificările datelor în timp.</a:t>
            </a:r>
          </a:p>
        </p:txBody>
      </p:sp>
    </p:spTree>
    <p:extLst>
      <p:ext uri="{BB962C8B-B14F-4D97-AF65-F5344CB8AC3E}">
        <p14:creationId xmlns:p14="http://schemas.microsoft.com/office/powerpoint/2010/main" val="2454977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769BCF-D868-46E3-8F5F-1E23B8ABCE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2133600"/>
            <a:ext cx="6798734" cy="1142063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ro-RO" sz="4800" b="1" i="1" dirty="0">
                <a:latin typeface="Arial Narrow" panose="020B0606020202030204" pitchFamily="34" charset="0"/>
              </a:rPr>
              <a:t>Probleme</a:t>
            </a:r>
            <a:endParaRPr lang="en-US" sz="4800" b="1" i="1" dirty="0">
              <a:latin typeface="Arial Narrow" panose="020B0606020202030204" pitchFamily="34" charset="0"/>
            </a:endParaRPr>
          </a:p>
        </p:txBody>
      </p:sp>
      <p:pic>
        <p:nvPicPr>
          <p:cNvPr id="11268" name="Picture 4" descr="Képtalálatok a következőre: grafikonok, diagramok">
            <a:extLst>
              <a:ext uri="{FF2B5EF4-FFF2-40B4-BE49-F238E27FC236}">
                <a16:creationId xmlns:a16="http://schemas.microsoft.com/office/drawing/2014/main" id="{64AB7367-64B5-43B8-A71A-68483B8D4E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599"/>
            <a:ext cx="2895600" cy="1962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Képtalálatok a következőre: grafikonok, diagramok,  ingyenes képek">
            <a:extLst>
              <a:ext uri="{FF2B5EF4-FFF2-40B4-BE49-F238E27FC236}">
                <a16:creationId xmlns:a16="http://schemas.microsoft.com/office/drawing/2014/main" id="{D46C9204-1BDB-40CA-A48F-143366DFB4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275663"/>
            <a:ext cx="2682358" cy="2449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4" name="Picture 10" descr="Képtalálatok a következőre: grafikonok, diagramok,  ingyenes képek">
            <a:extLst>
              <a:ext uri="{FF2B5EF4-FFF2-40B4-BE49-F238E27FC236}">
                <a16:creationId xmlns:a16="http://schemas.microsoft.com/office/drawing/2014/main" id="{4682F4B0-D99C-46B5-96C0-9F79A5BA26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205" y="3407927"/>
            <a:ext cx="3733800" cy="264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3813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FB2024D-2630-4188-B38D-4A0DE180D7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16795"/>
            <a:ext cx="7924800" cy="533399"/>
          </a:xfrm>
        </p:spPr>
        <p:txBody>
          <a:bodyPr>
            <a:noAutofit/>
          </a:bodyPr>
          <a:lstStyle/>
          <a:p>
            <a:pPr algn="l"/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1</a:t>
            </a: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200" dirty="0" err="1">
                <a:latin typeface="Arial Narrow" panose="020B0606020202030204" pitchFamily="34" charset="0"/>
              </a:rPr>
              <a:t>Tabelul</a:t>
            </a:r>
            <a:r>
              <a:rPr lang="hu-HU" sz="2200" dirty="0">
                <a:latin typeface="Arial Narrow" panose="020B0606020202030204" pitchFamily="34" charset="0"/>
              </a:rPr>
              <a:t> de mai </a:t>
            </a:r>
            <a:r>
              <a:rPr lang="hu-HU" sz="2200" dirty="0" err="1">
                <a:latin typeface="Arial Narrow" panose="020B0606020202030204" pitchFamily="34" charset="0"/>
              </a:rPr>
              <a:t>jos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arată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distribuția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înălțimilor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centimetri</a:t>
            </a:r>
            <a:r>
              <a:rPr lang="hu-HU" sz="2200" dirty="0">
                <a:latin typeface="Arial Narrow" panose="020B0606020202030204" pitchFamily="34" charset="0"/>
              </a:rPr>
              <a:t> a </a:t>
            </a:r>
            <a:r>
              <a:rPr lang="hu-HU" sz="2200" dirty="0" err="1">
                <a:latin typeface="Arial Narrow" panose="020B0606020202030204" pitchFamily="34" charset="0"/>
              </a:rPr>
              <a:t>membrilor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unei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echipe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fotbal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dintr</a:t>
            </a:r>
            <a:r>
              <a:rPr lang="hu-HU" sz="2200" dirty="0">
                <a:latin typeface="Arial Narrow" panose="020B0606020202030204" pitchFamily="34" charset="0"/>
              </a:rPr>
              <a:t>-o </a:t>
            </a:r>
            <a:r>
              <a:rPr lang="hu-HU" sz="2200" dirty="0" err="1">
                <a:latin typeface="Arial Narrow" panose="020B0606020202030204" pitchFamily="34" charset="0"/>
              </a:rPr>
              <a:t>școală</a:t>
            </a:r>
            <a:r>
              <a:rPr lang="hu-HU" sz="2200" dirty="0">
                <a:latin typeface="Arial Narrow" panose="020B0606020202030204" pitchFamily="34" charset="0"/>
              </a:rPr>
              <a:t>.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aphicFrame>
        <p:nvGraphicFramePr>
          <p:cNvPr id="9" name="Table 9">
            <a:extLst>
              <a:ext uri="{FF2B5EF4-FFF2-40B4-BE49-F238E27FC236}">
                <a16:creationId xmlns:a16="http://schemas.microsoft.com/office/drawing/2014/main" id="{E80F23F3-ADAB-417A-B4A7-C18D9C63C8B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67680294"/>
              </p:ext>
            </p:extLst>
          </p:nvPr>
        </p:nvGraphicFramePr>
        <p:xfrm>
          <a:off x="1066800" y="1373404"/>
          <a:ext cx="6799260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val="1134036292"/>
                    </a:ext>
                  </a:extLst>
                </a:gridCol>
                <a:gridCol w="1494630">
                  <a:extLst>
                    <a:ext uri="{9D8B030D-6E8A-4147-A177-3AD203B41FA5}">
                      <a16:colId xmlns:a16="http://schemas.microsoft.com/office/drawing/2014/main" val="3390007396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144338224"/>
                    </a:ext>
                  </a:extLst>
                </a:gridCol>
                <a:gridCol w="1699815">
                  <a:extLst>
                    <a:ext uri="{9D8B030D-6E8A-4147-A177-3AD203B41FA5}">
                      <a16:colId xmlns:a16="http://schemas.microsoft.com/office/drawing/2014/main" val="30350063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Înălțime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(cm)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140-149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150-159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160-169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6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Numărul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elevilor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3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6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58367"/>
                  </a:ext>
                </a:extLst>
              </a:tr>
            </a:tbl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365E10AD-42AF-4B52-94FD-6D785A8B5AD7}"/>
              </a:ext>
            </a:extLst>
          </p:cNvPr>
          <p:cNvSpPr txBox="1"/>
          <p:nvPr/>
        </p:nvSpPr>
        <p:spPr>
          <a:xfrm>
            <a:off x="685800" y="2286000"/>
            <a:ext cx="7772400" cy="38164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cu</a:t>
            </a:r>
            <a:r>
              <a:rPr lang="hu-HU" sz="2200" dirty="0">
                <a:latin typeface="Arial Narrow" panose="020B0606020202030204" pitchFamily="34" charset="0"/>
              </a:rPr>
              <a:t> o </a:t>
            </a:r>
            <a:r>
              <a:rPr lang="hu-HU" sz="2200" dirty="0" err="1">
                <a:latin typeface="Arial Narrow" panose="020B0606020202030204" pitchFamily="34" charset="0"/>
              </a:rPr>
              <a:t>înălțime</a:t>
            </a:r>
            <a:r>
              <a:rPr lang="hu-HU" sz="2200" dirty="0">
                <a:latin typeface="Arial Narrow" panose="020B0606020202030204" pitchFamily="34" charset="0"/>
              </a:rPr>
              <a:t> mai </a:t>
            </a:r>
            <a:r>
              <a:rPr lang="hu-HU" sz="2200" dirty="0" err="1">
                <a:latin typeface="Arial Narrow" panose="020B0606020202030204" pitchFamily="34" charset="0"/>
              </a:rPr>
              <a:t>mică</a:t>
            </a:r>
            <a:r>
              <a:rPr lang="hu-HU" sz="2200" dirty="0">
                <a:latin typeface="Arial Narrow" panose="020B0606020202030204" pitchFamily="34" charset="0"/>
              </a:rPr>
              <a:t> de 160 cm este ………</a:t>
            </a: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it-IT" sz="2200" dirty="0">
                <a:latin typeface="Arial Narrow" panose="020B0606020202030204" pitchFamily="34" charset="0"/>
              </a:rPr>
              <a:t>Număr </a:t>
            </a:r>
            <a:r>
              <a:rPr lang="ro-RO" sz="2200" dirty="0">
                <a:latin typeface="Arial Narrow" panose="020B0606020202030204" pitchFamily="34" charset="0"/>
              </a:rPr>
              <a:t>total de </a:t>
            </a:r>
            <a:r>
              <a:rPr lang="it-IT" sz="2200" dirty="0">
                <a:latin typeface="Arial Narrow" panose="020B0606020202030204" pitchFamily="34" charset="0"/>
              </a:rPr>
              <a:t>membri ai echipei de fotbal</a:t>
            </a:r>
            <a:r>
              <a:rPr lang="ro-RO" sz="2200" dirty="0">
                <a:latin typeface="Arial Narrow" panose="020B0606020202030204" pitchFamily="34" charset="0"/>
              </a:rPr>
              <a:t> este </a:t>
            </a:r>
            <a:r>
              <a:rPr lang="hu-HU" sz="2200" dirty="0">
                <a:latin typeface="Arial Narrow" panose="020B0606020202030204" pitchFamily="34" charset="0"/>
              </a:rPr>
              <a:t>……..</a:t>
            </a:r>
          </a:p>
          <a:p>
            <a:endParaRPr lang="hu-HU" sz="2200" dirty="0">
              <a:latin typeface="Arial Narrow" panose="020B0606020202030204" pitchFamily="34" charset="0"/>
            </a:endParaRP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2</a:t>
            </a:r>
            <a:r>
              <a:rPr lang="en-US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ansamblul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dansuri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populare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dintr</a:t>
            </a:r>
            <a:r>
              <a:rPr lang="hu-HU" sz="2200" dirty="0">
                <a:latin typeface="Arial Narrow" panose="020B0606020202030204" pitchFamily="34" charset="0"/>
              </a:rPr>
              <a:t>-o </a:t>
            </a:r>
            <a:r>
              <a:rPr lang="hu-HU" sz="2200" dirty="0" err="1">
                <a:latin typeface="Arial Narrow" panose="020B0606020202030204" pitchFamily="34" charset="0"/>
              </a:rPr>
              <a:t>școală</a:t>
            </a:r>
            <a:r>
              <a:rPr lang="hu-HU" sz="2200" dirty="0">
                <a:latin typeface="Arial Narrow" panose="020B0606020202030204" pitchFamily="34" charset="0"/>
              </a:rPr>
              <a:t>, </a:t>
            </a:r>
            <a:r>
              <a:rPr lang="hu-HU" sz="2200" dirty="0" err="1">
                <a:latin typeface="Arial Narrow" panose="020B0606020202030204" pitchFamily="34" charset="0"/>
              </a:rPr>
              <a:t>vârsta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membrilor</a:t>
            </a:r>
            <a:r>
              <a:rPr lang="hu-HU" sz="2200" dirty="0">
                <a:latin typeface="Arial Narrow" panose="020B0606020202030204" pitchFamily="34" charset="0"/>
              </a:rPr>
              <a:t> este </a:t>
            </a:r>
            <a:r>
              <a:rPr lang="hu-HU" sz="2200" dirty="0" err="1">
                <a:latin typeface="Arial Narrow" panose="020B0606020202030204" pitchFamily="34" charset="0"/>
              </a:rPr>
              <a:t>prezentat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tabelul</a:t>
            </a:r>
            <a:r>
              <a:rPr lang="hu-HU" sz="2200" dirty="0">
                <a:latin typeface="Arial Narrow" panose="020B0606020202030204" pitchFamily="34" charset="0"/>
              </a:rPr>
              <a:t> de mai </a:t>
            </a:r>
            <a:r>
              <a:rPr lang="hu-HU" sz="2200" dirty="0" err="1">
                <a:latin typeface="Arial Narrow" panose="020B0606020202030204" pitchFamily="34" charset="0"/>
              </a:rPr>
              <a:t>jos</a:t>
            </a:r>
            <a:r>
              <a:rPr lang="hu-HU" sz="2200" dirty="0">
                <a:latin typeface="Arial Narrow" panose="020B0606020202030204" pitchFamily="34" charset="0"/>
              </a:rPr>
              <a:t>: </a:t>
            </a:r>
          </a:p>
          <a:p>
            <a:endParaRPr lang="hu-HU" sz="2200" dirty="0">
              <a:latin typeface="Arial Narrow" panose="020B0606020202030204" pitchFamily="34" charset="0"/>
            </a:endParaRPr>
          </a:p>
          <a:p>
            <a:endParaRPr lang="hu-HU" sz="2200" dirty="0">
              <a:latin typeface="Arial Narrow" panose="020B0606020202030204" pitchFamily="34" charset="0"/>
            </a:endParaRPr>
          </a:p>
          <a:p>
            <a:endParaRPr lang="hu-HU" sz="2200" dirty="0">
              <a:latin typeface="Arial Narrow" panose="020B0606020202030204" pitchFamily="34" charset="0"/>
            </a:endParaRP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vârstă</a:t>
            </a:r>
            <a:r>
              <a:rPr lang="hu-HU" sz="2200" dirty="0">
                <a:latin typeface="Arial Narrow" panose="020B0606020202030204" pitchFamily="34" charset="0"/>
              </a:rPr>
              <a:t> de 13 </a:t>
            </a:r>
            <a:r>
              <a:rPr lang="hu-HU" sz="2200" dirty="0" err="1">
                <a:latin typeface="Arial Narrow" panose="020B0606020202030204" pitchFamily="34" charset="0"/>
              </a:rPr>
              <a:t>ani</a:t>
            </a:r>
            <a:r>
              <a:rPr lang="hu-HU" sz="2200" dirty="0">
                <a:latin typeface="Arial Narrow" panose="020B0606020202030204" pitchFamily="34" charset="0"/>
              </a:rPr>
              <a:t> din </a:t>
            </a:r>
            <a:r>
              <a:rPr lang="hu-HU" sz="2200" dirty="0" err="1">
                <a:latin typeface="Arial Narrow" panose="020B0606020202030204" pitchFamily="34" charset="0"/>
              </a:rPr>
              <a:t>ansamblu</a:t>
            </a:r>
            <a:r>
              <a:rPr lang="hu-HU" sz="2200" dirty="0">
                <a:latin typeface="Arial Narrow" panose="020B0606020202030204" pitchFamily="34" charset="0"/>
              </a:rPr>
              <a:t> este ………</a:t>
            </a: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total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membrii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ansablului</a:t>
            </a:r>
            <a:r>
              <a:rPr lang="hu-HU" sz="2200" dirty="0">
                <a:latin typeface="Arial Narrow" panose="020B0606020202030204" pitchFamily="34" charset="0"/>
              </a:rPr>
              <a:t> este ….……</a:t>
            </a:r>
          </a:p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c) </a:t>
            </a:r>
            <a:r>
              <a:rPr lang="hu-HU" sz="2200" dirty="0" err="1">
                <a:latin typeface="Arial Narrow" panose="020B0606020202030204" pitchFamily="34" charset="0"/>
              </a:rPr>
              <a:t>Diferența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dintre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elevilor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cu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vârsta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între</a:t>
            </a:r>
            <a:r>
              <a:rPr lang="hu-HU" sz="2200" dirty="0">
                <a:latin typeface="Arial Narrow" panose="020B0606020202030204" pitchFamily="34" charset="0"/>
              </a:rPr>
              <a:t> 11 </a:t>
            </a:r>
            <a:r>
              <a:rPr lang="hu-HU" sz="2200" dirty="0" err="1">
                <a:latin typeface="Arial Narrow" panose="020B0606020202030204" pitchFamily="34" charset="0"/>
              </a:rPr>
              <a:t>și</a:t>
            </a:r>
            <a:r>
              <a:rPr lang="hu-HU" sz="2200" dirty="0">
                <a:latin typeface="Arial Narrow" panose="020B0606020202030204" pitchFamily="34" charset="0"/>
              </a:rPr>
              <a:t> 13 </a:t>
            </a:r>
            <a:r>
              <a:rPr lang="hu-HU" sz="2200" dirty="0" err="1">
                <a:latin typeface="Arial Narrow" panose="020B0606020202030204" pitchFamily="34" charset="0"/>
              </a:rPr>
              <a:t>ani</a:t>
            </a:r>
            <a:r>
              <a:rPr lang="hu-HU" sz="2200" dirty="0">
                <a:latin typeface="Arial Narrow" panose="020B0606020202030204" pitchFamily="34" charset="0"/>
              </a:rPr>
              <a:t> este …….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20D9DD4-0897-4638-BC63-4BF86240EF36}"/>
              </a:ext>
            </a:extLst>
          </p:cNvPr>
          <p:cNvGrpSpPr/>
          <p:nvPr/>
        </p:nvGrpSpPr>
        <p:grpSpPr>
          <a:xfrm>
            <a:off x="3085071" y="1373404"/>
            <a:ext cx="3048000" cy="741680"/>
            <a:chOff x="3871318" y="4027566"/>
            <a:chExt cx="1497324" cy="494301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2A7DD5C-1BA9-4894-A5F2-DD42F43B171B}"/>
                </a:ext>
              </a:extLst>
            </p:cNvPr>
            <p:cNvSpPr/>
            <p:nvPr/>
          </p:nvSpPr>
          <p:spPr>
            <a:xfrm rot="16200000">
              <a:off x="4499294" y="3399590"/>
              <a:ext cx="228590" cy="14845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17ECC89-8D87-42BC-B658-9AC5498991DF}"/>
                </a:ext>
              </a:extLst>
            </p:cNvPr>
            <p:cNvSpPr/>
            <p:nvPr/>
          </p:nvSpPr>
          <p:spPr>
            <a:xfrm rot="16200000">
              <a:off x="4512077" y="3665301"/>
              <a:ext cx="228590" cy="148454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F7314A7E-857E-4DB0-BB8F-50EE26846A7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2937298"/>
              </p:ext>
            </p:extLst>
          </p:nvPr>
        </p:nvGraphicFramePr>
        <p:xfrm>
          <a:off x="6883400" y="2328740"/>
          <a:ext cx="1651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" name="Equation" r:id="rId3" imgW="164880" imgH="253800" progId="Equation.DSMT4">
                  <p:embed/>
                </p:oleObj>
              </mc:Choice>
              <mc:Fallback>
                <p:oleObj name="Equation" r:id="rId3" imgW="164880" imgH="253800" progId="Equation.DSMT4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1EF70474-7CEB-4628-9864-FEF8A7B74B6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83400" y="2328740"/>
                        <a:ext cx="165100" cy="2540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>
            <a:extLst>
              <a:ext uri="{FF2B5EF4-FFF2-40B4-BE49-F238E27FC236}">
                <a16:creationId xmlns:a16="http://schemas.microsoft.com/office/drawing/2014/main" id="{B3F1339F-5989-4FC6-BF70-F9451D218ED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1103744"/>
              </p:ext>
            </p:extLst>
          </p:nvPr>
        </p:nvGraphicFramePr>
        <p:xfrm>
          <a:off x="5999722" y="2668399"/>
          <a:ext cx="2667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" name="Equation" r:id="rId5" imgW="266400" imgH="253800" progId="Equation.DSMT4">
                  <p:embed/>
                </p:oleObj>
              </mc:Choice>
              <mc:Fallback>
                <p:oleObj name="Equation" r:id="rId5" imgW="266400" imgH="2538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F7314A7E-857E-4DB0-BB8F-50EE26846A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999722" y="2668399"/>
                        <a:ext cx="266700" cy="2540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Oval 16">
            <a:extLst>
              <a:ext uri="{FF2B5EF4-FFF2-40B4-BE49-F238E27FC236}">
                <a16:creationId xmlns:a16="http://schemas.microsoft.com/office/drawing/2014/main" id="{9F4946DC-54C7-4079-991C-9ADE9EEEA08B}"/>
              </a:ext>
            </a:extLst>
          </p:cNvPr>
          <p:cNvSpPr/>
          <p:nvPr/>
        </p:nvSpPr>
        <p:spPr>
          <a:xfrm rot="16200000">
            <a:off x="5009163" y="-225796"/>
            <a:ext cx="342991" cy="429656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8" name="Table 9">
            <a:extLst>
              <a:ext uri="{FF2B5EF4-FFF2-40B4-BE49-F238E27FC236}">
                <a16:creationId xmlns:a16="http://schemas.microsoft.com/office/drawing/2014/main" id="{EEE1AF1D-C2B4-4F29-ACBE-0272AB44C6F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7085826"/>
              </p:ext>
            </p:extLst>
          </p:nvPr>
        </p:nvGraphicFramePr>
        <p:xfrm>
          <a:off x="1003300" y="4150529"/>
          <a:ext cx="6799260" cy="736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5630">
                  <a:extLst>
                    <a:ext uri="{9D8B030D-6E8A-4147-A177-3AD203B41FA5}">
                      <a16:colId xmlns:a16="http://schemas.microsoft.com/office/drawing/2014/main" val="1134036292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390007396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4433822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1278831671"/>
                    </a:ext>
                  </a:extLst>
                </a:gridCol>
                <a:gridCol w="1189830">
                  <a:extLst>
                    <a:ext uri="{9D8B030D-6E8A-4147-A177-3AD203B41FA5}">
                      <a16:colId xmlns:a16="http://schemas.microsoft.com/office/drawing/2014/main" val="3035006334"/>
                    </a:ext>
                  </a:extLst>
                </a:gridCol>
              </a:tblGrid>
              <a:tr h="324256">
                <a:tc>
                  <a:txBody>
                    <a:bodyPr/>
                    <a:lstStyle/>
                    <a:p>
                      <a:pPr algn="ctr"/>
                      <a:r>
                        <a:rPr lang="hu-HU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Vârsta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(</a:t>
                      </a:r>
                      <a:r>
                        <a:rPr lang="hu-HU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ani</a:t>
                      </a:r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)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11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12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13</a:t>
                      </a:r>
                      <a:endParaRPr lang="en-US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14</a:t>
                      </a:r>
                      <a:endParaRPr lang="en-US" b="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22601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Numărul</a:t>
                      </a:r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u-HU" b="1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elevilor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10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8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9</a:t>
                      </a:r>
                      <a:endParaRPr lang="en-US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458367"/>
                  </a:ext>
                </a:extLst>
              </a:tr>
            </a:tbl>
          </a:graphicData>
        </a:graphic>
      </p:graphicFrame>
      <p:sp>
        <p:nvSpPr>
          <p:cNvPr id="19" name="Oval 18">
            <a:extLst>
              <a:ext uri="{FF2B5EF4-FFF2-40B4-BE49-F238E27FC236}">
                <a16:creationId xmlns:a16="http://schemas.microsoft.com/office/drawing/2014/main" id="{0AF48064-7AE3-4E7A-97F0-DB4E4088DB0B}"/>
              </a:ext>
            </a:extLst>
          </p:cNvPr>
          <p:cNvSpPr/>
          <p:nvPr/>
        </p:nvSpPr>
        <p:spPr>
          <a:xfrm>
            <a:off x="5776403" y="4198857"/>
            <a:ext cx="393883" cy="63131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C8C7E8D2-F70C-46C5-BEE9-C3E52F2A0A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9879837"/>
              </p:ext>
            </p:extLst>
          </p:nvPr>
        </p:nvGraphicFramePr>
        <p:xfrm>
          <a:off x="6800850" y="5006717"/>
          <a:ext cx="1651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" name="Equation" r:id="rId7" imgW="164880" imgH="266400" progId="Equation.DSMT4">
                  <p:embed/>
                </p:oleObj>
              </mc:Choice>
              <mc:Fallback>
                <p:oleObj name="Equation" r:id="rId7" imgW="164880" imgH="266400" progId="Equation.DSMT4">
                  <p:embed/>
                  <p:pic>
                    <p:nvPicPr>
                      <p:cNvPr id="16" name="Object 15">
                        <a:extLst>
                          <a:ext uri="{FF2B5EF4-FFF2-40B4-BE49-F238E27FC236}">
                            <a16:creationId xmlns:a16="http://schemas.microsoft.com/office/drawing/2014/main" id="{B3F1339F-5989-4FC6-BF70-F9451D218E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800850" y="5006717"/>
                        <a:ext cx="165100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Oval 20">
            <a:extLst>
              <a:ext uri="{FF2B5EF4-FFF2-40B4-BE49-F238E27FC236}">
                <a16:creationId xmlns:a16="http://schemas.microsoft.com/office/drawing/2014/main" id="{6315CE8B-93D3-4AF6-B109-1FB6AFAC8AE9}"/>
              </a:ext>
            </a:extLst>
          </p:cNvPr>
          <p:cNvSpPr/>
          <p:nvPr/>
        </p:nvSpPr>
        <p:spPr>
          <a:xfrm>
            <a:off x="3111093" y="4508284"/>
            <a:ext cx="4437060" cy="370840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9490E677-69CD-41D2-B681-3915E9A67BBD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536204"/>
              </p:ext>
            </p:extLst>
          </p:nvPr>
        </p:nvGraphicFramePr>
        <p:xfrm>
          <a:off x="5668544" y="5361429"/>
          <a:ext cx="3048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3" name="Equation" r:id="rId9" imgW="304560" imgH="266400" progId="Equation.DSMT4">
                  <p:embed/>
                </p:oleObj>
              </mc:Choice>
              <mc:Fallback>
                <p:oleObj name="Equation" r:id="rId9" imgW="304560" imgH="2664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C8C7E8D2-F70C-46C5-BEE9-C3E52F2A0AE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668544" y="5361429"/>
                        <a:ext cx="304800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24">
            <a:extLst>
              <a:ext uri="{FF2B5EF4-FFF2-40B4-BE49-F238E27FC236}">
                <a16:creationId xmlns:a16="http://schemas.microsoft.com/office/drawing/2014/main" id="{59806E4E-4412-41F1-9302-BF4FBACC43A0}"/>
              </a:ext>
            </a:extLst>
          </p:cNvPr>
          <p:cNvGrpSpPr/>
          <p:nvPr/>
        </p:nvGrpSpPr>
        <p:grpSpPr>
          <a:xfrm>
            <a:off x="3237759" y="4143677"/>
            <a:ext cx="2969742" cy="743452"/>
            <a:chOff x="3400029" y="3874978"/>
            <a:chExt cx="2969742" cy="743452"/>
          </a:xfrm>
        </p:grpSpPr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3DD25A0E-DC89-4479-9D43-2C2D376714E8}"/>
                </a:ext>
              </a:extLst>
            </p:cNvPr>
            <p:cNvSpPr/>
            <p:nvPr/>
          </p:nvSpPr>
          <p:spPr>
            <a:xfrm>
              <a:off x="3400029" y="3874978"/>
              <a:ext cx="468312" cy="741680"/>
            </a:xfrm>
            <a:prstGeom prst="ellipse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28F51D85-C9D7-46B5-A9FD-3BFBCF0572B2}"/>
                </a:ext>
              </a:extLst>
            </p:cNvPr>
            <p:cNvSpPr/>
            <p:nvPr/>
          </p:nvSpPr>
          <p:spPr>
            <a:xfrm>
              <a:off x="5901459" y="3876750"/>
              <a:ext cx="468312" cy="741680"/>
            </a:xfrm>
            <a:prstGeom prst="ellipse">
              <a:avLst/>
            </a:prstGeom>
            <a:noFill/>
            <a:ln w="22225"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26" name="Object 25">
            <a:extLst>
              <a:ext uri="{FF2B5EF4-FFF2-40B4-BE49-F238E27FC236}">
                <a16:creationId xmlns:a16="http://schemas.microsoft.com/office/drawing/2014/main" id="{6ED1B617-BE24-42C6-8B1E-A82D41CF70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058802"/>
              </p:ext>
            </p:extLst>
          </p:nvPr>
        </p:nvGraphicFramePr>
        <p:xfrm>
          <a:off x="7688260" y="5647726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4" name="Equation" r:id="rId11" imgW="177480" imgH="253800" progId="Equation.DSMT4">
                  <p:embed/>
                </p:oleObj>
              </mc:Choice>
              <mc:Fallback>
                <p:oleObj name="Equation" r:id="rId11" imgW="177480" imgH="25380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9490E677-69CD-41D2-B681-3915E9A67B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7688260" y="5647726"/>
                        <a:ext cx="177800" cy="2540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90354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 animBg="1"/>
      <p:bldP spid="19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F258B87-D1B5-4988-966E-FECAFF9D591C}"/>
              </a:ext>
            </a:extLst>
          </p:cNvPr>
          <p:cNvSpPr txBox="1"/>
          <p:nvPr/>
        </p:nvSpPr>
        <p:spPr>
          <a:xfrm>
            <a:off x="625194" y="556748"/>
            <a:ext cx="7924800" cy="27392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o-RO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3) </a:t>
            </a:r>
            <a:r>
              <a:rPr lang="ro-RO" sz="2400" dirty="0">
                <a:latin typeface="Arial Narrow" panose="020B0606020202030204" pitchFamily="34" charset="0"/>
              </a:rPr>
              <a:t>În tabelul de mai jos sunt prezentate efectivele de la începutul, respectiv de la sfârșitul anului școlar pentru fiecare clasă de a VIII-a dintr-o școală.</a:t>
            </a:r>
          </a:p>
          <a:p>
            <a:pPr marL="514350" indent="-514350">
              <a:buAutoNum type="arabicParenR"/>
            </a:pPr>
            <a:endParaRPr lang="ro-RO" sz="2400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endParaRPr lang="ro-RO" sz="2400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endParaRPr lang="ro-RO" sz="2400" dirty="0">
              <a:latin typeface="Arial Narrow" panose="020B0606020202030204" pitchFamily="34" charset="0"/>
            </a:endParaRPr>
          </a:p>
          <a:p>
            <a:pPr marL="514350" indent="-514350">
              <a:buAutoNum type="arabicParenR"/>
            </a:pPr>
            <a:endParaRPr lang="ro-RO" sz="2800" dirty="0">
              <a:latin typeface="Arial Narrow" panose="020B0606020202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D71020F-7716-4C7C-92C9-64C0ABD7BCF2}"/>
              </a:ext>
            </a:extLst>
          </p:cNvPr>
          <p:cNvSpPr txBox="1"/>
          <p:nvPr/>
        </p:nvSpPr>
        <p:spPr>
          <a:xfrm>
            <a:off x="663294" y="3624557"/>
            <a:ext cx="7924800" cy="246221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Clr>
                <a:srgbClr val="FF0000"/>
              </a:buClr>
              <a:buSzPct val="115000"/>
            </a:pPr>
            <a:r>
              <a:rPr lang="ro-RO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ro-RO" sz="2200" dirty="0">
                <a:latin typeface="Arial Narrow" panose="020B0606020202030204" pitchFamily="34" charset="0"/>
              </a:rPr>
              <a:t>La sfârșitul anului școlar în clasa a  VIII. B  au fost ……. elevi. </a:t>
            </a:r>
          </a:p>
          <a:p>
            <a:pPr>
              <a:buClr>
                <a:srgbClr val="FF0000"/>
              </a:buClr>
              <a:buSzPct val="107000"/>
            </a:pPr>
            <a:r>
              <a:rPr lang="ro-RO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ro-RO" sz="2200" dirty="0">
                <a:latin typeface="Arial Narrow" panose="020B0606020202030204" pitchFamily="34" charset="0"/>
              </a:rPr>
              <a:t>La sfârșitul anului școlar numărul total al elevilor de clasa a VIII-a din școală este ……. </a:t>
            </a:r>
          </a:p>
          <a:p>
            <a:pPr>
              <a:buClr>
                <a:srgbClr val="FF0000"/>
              </a:buClr>
              <a:buSzPct val="107000"/>
            </a:pPr>
            <a:r>
              <a:rPr lang="ro-RO" sz="2200" b="1" i="1" dirty="0">
                <a:latin typeface="Arial Narrow" panose="020B0606020202030204" pitchFamily="34" charset="0"/>
              </a:rPr>
              <a:t>R. </a:t>
            </a:r>
            <a:r>
              <a:rPr lang="ro-RO" sz="2200" dirty="0">
                <a:latin typeface="Arial Narrow" panose="020B0606020202030204" pitchFamily="34" charset="0"/>
              </a:rPr>
              <a:t>La sfârșitul anului școlar au fost:  </a:t>
            </a:r>
            <a:endParaRPr lang="ro-RO" sz="2200" b="1" i="1" dirty="0">
              <a:latin typeface="Arial Narrow" panose="020B0606020202030204" pitchFamily="34" charset="0"/>
            </a:endParaRPr>
          </a:p>
          <a:p>
            <a:pPr marL="339725" indent="-339725"/>
            <a:r>
              <a:rPr lang="ro-RO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c) </a:t>
            </a:r>
            <a:r>
              <a:rPr lang="ro-RO" sz="2200" dirty="0">
                <a:latin typeface="Arial Narrow" panose="020B0606020202030204" pitchFamily="34" charset="0"/>
              </a:rPr>
              <a:t>La sfârșitul anului școlar au fost cu ……… elevi de clasa a VIII-a mai puțini decât la începutul anului școlar.</a:t>
            </a:r>
          </a:p>
          <a:p>
            <a:pPr marL="339725" indent="-339725"/>
            <a:r>
              <a:rPr lang="ro-RO" sz="2200" b="1" i="1" dirty="0">
                <a:latin typeface="Arial Narrow" panose="020B0606020202030204" pitchFamily="34" charset="0"/>
              </a:rPr>
              <a:t>R. </a:t>
            </a:r>
            <a:r>
              <a:rPr lang="ro-RO" sz="2200" dirty="0">
                <a:latin typeface="Arial Narrow" panose="020B0606020202030204" pitchFamily="34" charset="0"/>
              </a:rPr>
              <a:t>La începutul anului școlar au fost:  </a:t>
            </a:r>
          </a:p>
        </p:txBody>
      </p:sp>
      <p:graphicFrame>
        <p:nvGraphicFramePr>
          <p:cNvPr id="32" name="Object 31">
            <a:extLst>
              <a:ext uri="{FF2B5EF4-FFF2-40B4-BE49-F238E27FC236}">
                <a16:creationId xmlns:a16="http://schemas.microsoft.com/office/drawing/2014/main" id="{184D7EF0-BA37-412B-B609-E9E9B4FF75A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8396450"/>
              </p:ext>
            </p:extLst>
          </p:nvPr>
        </p:nvGraphicFramePr>
        <p:xfrm>
          <a:off x="6241473" y="3646703"/>
          <a:ext cx="317500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9" name="Equation" r:id="rId4" imgW="317160" imgH="266400" progId="Equation.DSMT4">
                  <p:embed/>
                </p:oleObj>
              </mc:Choice>
              <mc:Fallback>
                <p:oleObj name="Equation" r:id="rId4" imgW="31716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41473" y="3646703"/>
                        <a:ext cx="317500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>
            <a:extLst>
              <a:ext uri="{FF2B5EF4-FFF2-40B4-BE49-F238E27FC236}">
                <a16:creationId xmlns:a16="http://schemas.microsoft.com/office/drawing/2014/main" id="{4483A532-A79E-415A-B8FD-4744614D37A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808979"/>
              </p:ext>
            </p:extLst>
          </p:nvPr>
        </p:nvGraphicFramePr>
        <p:xfrm>
          <a:off x="4358766" y="4708952"/>
          <a:ext cx="254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0" name="Equation" r:id="rId6" imgW="2539800" imgH="330120" progId="Equation.DSMT4">
                  <p:embed/>
                </p:oleObj>
              </mc:Choice>
              <mc:Fallback>
                <p:oleObj name="Equation" r:id="rId6" imgW="2539800" imgH="330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58766" y="4708952"/>
                        <a:ext cx="2540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AD9B65D0-E55B-4D84-A3D7-9A72CDAF02C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0393771"/>
              </p:ext>
            </p:extLst>
          </p:nvPr>
        </p:nvGraphicFramePr>
        <p:xfrm>
          <a:off x="2165502" y="4299057"/>
          <a:ext cx="278458" cy="266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" name="Equation" r:id="rId8" imgW="304560" imgH="266400" progId="Equation.DSMT4">
                  <p:embed/>
                </p:oleObj>
              </mc:Choice>
              <mc:Fallback>
                <p:oleObj name="Equation" r:id="rId8" imgW="304560" imgH="266400" progId="Equation.DSMT4">
                  <p:embed/>
                  <p:pic>
                    <p:nvPicPr>
                      <p:cNvPr id="32" name="Object 31">
                        <a:extLst>
                          <a:ext uri="{FF2B5EF4-FFF2-40B4-BE49-F238E27FC236}">
                            <a16:creationId xmlns:a16="http://schemas.microsoft.com/office/drawing/2014/main" id="{184D7EF0-BA37-412B-B609-E9E9B4FF75A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165502" y="4299057"/>
                        <a:ext cx="278458" cy="2667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36">
            <a:extLst>
              <a:ext uri="{FF2B5EF4-FFF2-40B4-BE49-F238E27FC236}">
                <a16:creationId xmlns:a16="http://schemas.microsoft.com/office/drawing/2014/main" id="{632945BB-41E3-4BCD-AB76-BD3927FD76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0094442"/>
              </p:ext>
            </p:extLst>
          </p:nvPr>
        </p:nvGraphicFramePr>
        <p:xfrm>
          <a:off x="4454594" y="5725019"/>
          <a:ext cx="2540000" cy="33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2" name="Equation" r:id="rId10" imgW="2539800" imgH="330120" progId="Equation.DSMT4">
                  <p:embed/>
                </p:oleObj>
              </mc:Choice>
              <mc:Fallback>
                <p:oleObj name="Equation" r:id="rId10" imgW="2539800" imgH="330120" progId="Equation.DSMT4">
                  <p:embed/>
                  <p:pic>
                    <p:nvPicPr>
                      <p:cNvPr id="34" name="Object 33">
                        <a:extLst>
                          <a:ext uri="{FF2B5EF4-FFF2-40B4-BE49-F238E27FC236}">
                            <a16:creationId xmlns:a16="http://schemas.microsoft.com/office/drawing/2014/main" id="{4483A532-A79E-415A-B8FD-4744614D37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4454594" y="5725019"/>
                        <a:ext cx="2540000" cy="33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extLst>
              <a:ext uri="{FF2B5EF4-FFF2-40B4-BE49-F238E27FC236}">
                <a16:creationId xmlns:a16="http://schemas.microsoft.com/office/drawing/2014/main" id="{E2940492-1B4D-4D1D-9FF3-B3B6761B4E2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9722806"/>
              </p:ext>
            </p:extLst>
          </p:nvPr>
        </p:nvGraphicFramePr>
        <p:xfrm>
          <a:off x="4876800" y="5046434"/>
          <a:ext cx="1778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3" name="Equation" r:id="rId12" imgW="177480" imgH="253800" progId="Equation.DSMT4">
                  <p:embed/>
                </p:oleObj>
              </mc:Choice>
              <mc:Fallback>
                <p:oleObj name="Equation" r:id="rId12" imgW="177480" imgH="253800" progId="Equation.DSMT4">
                  <p:embed/>
                  <p:pic>
                    <p:nvPicPr>
                      <p:cNvPr id="35" name="Object 34">
                        <a:extLst>
                          <a:ext uri="{FF2B5EF4-FFF2-40B4-BE49-F238E27FC236}">
                            <a16:creationId xmlns:a16="http://schemas.microsoft.com/office/drawing/2014/main" id="{AD9B65D0-E55B-4D84-A3D7-9A72CDAF02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876800" y="5046434"/>
                        <a:ext cx="177800" cy="2540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E3136EC5-2F7A-4ECF-A826-CD8C4B7533A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6115787"/>
              </p:ext>
            </p:extLst>
          </p:nvPr>
        </p:nvGraphicFramePr>
        <p:xfrm>
          <a:off x="7069151" y="5740811"/>
          <a:ext cx="11049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4" name="Equation" r:id="rId14" imgW="1104840" imgH="241200" progId="Equation.DSMT4">
                  <p:embed/>
                </p:oleObj>
              </mc:Choice>
              <mc:Fallback>
                <p:oleObj name="Equation" r:id="rId14" imgW="110484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7069151" y="5740811"/>
                        <a:ext cx="1104900" cy="3238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Table 4">
            <a:extLst>
              <a:ext uri="{FF2B5EF4-FFF2-40B4-BE49-F238E27FC236}">
                <a16:creationId xmlns:a16="http://schemas.microsoft.com/office/drawing/2014/main" id="{92E3A2AF-BF23-4E10-9452-AEC3C380C28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23521443"/>
              </p:ext>
            </p:extLst>
          </p:nvPr>
        </p:nvGraphicFramePr>
        <p:xfrm>
          <a:off x="911082" y="1794578"/>
          <a:ext cx="7276823" cy="1657595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067726">
                  <a:extLst>
                    <a:ext uri="{9D8B030D-6E8A-4147-A177-3AD203B41FA5}">
                      <a16:colId xmlns:a16="http://schemas.microsoft.com/office/drawing/2014/main" val="263450982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val="3760953592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568973066"/>
                    </a:ext>
                  </a:extLst>
                </a:gridCol>
                <a:gridCol w="1389697">
                  <a:extLst>
                    <a:ext uri="{9D8B030D-6E8A-4147-A177-3AD203B41FA5}">
                      <a16:colId xmlns:a16="http://schemas.microsoft.com/office/drawing/2014/main" val="4036320494"/>
                    </a:ext>
                  </a:extLst>
                </a:gridCol>
              </a:tblGrid>
              <a:tr h="791795">
                <a:tc>
                  <a:txBody>
                    <a:bodyPr/>
                    <a:lstStyle/>
                    <a:p>
                      <a:pPr algn="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Clasa 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  <a:p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Numărul elevilor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VIII A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VIII B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VIII C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65688193"/>
                  </a:ext>
                </a:extLst>
              </a:tr>
              <a:tr h="414450">
                <a:tc>
                  <a:txBody>
                    <a:bodyPr/>
                    <a:lstStyle/>
                    <a:p>
                      <a:r>
                        <a:rPr lang="ro-RO" sz="2000" b="1" dirty="0">
                          <a:latin typeface="Arial Narrow" panose="020B0606020202030204" pitchFamily="34" charset="0"/>
                        </a:rPr>
                        <a:t>La începutul anului școlar</a:t>
                      </a: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24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27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29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8125526"/>
                  </a:ext>
                </a:extLst>
              </a:tr>
              <a:tr h="41445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o-RO" sz="2000" b="1" dirty="0">
                          <a:latin typeface="Arial Narrow" panose="020B0606020202030204" pitchFamily="34" charset="0"/>
                        </a:rPr>
                        <a:t>La sfârșitul anului școlar</a:t>
                      </a:r>
                      <a:endParaRPr lang="en-US" sz="20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26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25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o-RO" sz="2200" b="1" dirty="0">
                          <a:latin typeface="Arial Narrow" panose="020B0606020202030204" pitchFamily="34" charset="0"/>
                        </a:rPr>
                        <a:t>27</a:t>
                      </a:r>
                      <a:endParaRPr lang="en-US" sz="2200" b="1" dirty="0">
                        <a:latin typeface="Arial Narrow" panose="020B0606020202030204" pitchFamily="34" charset="0"/>
                      </a:endParaRPr>
                    </a:p>
                  </a:txBody>
                  <a:tcPr marL="97620" marR="97620" marT="48810" marB="4881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7668167"/>
                  </a:ext>
                </a:extLst>
              </a:tr>
            </a:tbl>
          </a:graphicData>
        </a:graphic>
      </p:graphicFrame>
      <p:sp>
        <p:nvSpPr>
          <p:cNvPr id="30" name="Oval 29">
            <a:extLst>
              <a:ext uri="{FF2B5EF4-FFF2-40B4-BE49-F238E27FC236}">
                <a16:creationId xmlns:a16="http://schemas.microsoft.com/office/drawing/2014/main" id="{858935F6-5F01-4E98-BD3E-94D0EA8D89E3}"/>
              </a:ext>
            </a:extLst>
          </p:cNvPr>
          <p:cNvSpPr/>
          <p:nvPr/>
        </p:nvSpPr>
        <p:spPr>
          <a:xfrm>
            <a:off x="5422900" y="1758242"/>
            <a:ext cx="1143000" cy="1702016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lowchart: Terminator 35">
            <a:extLst>
              <a:ext uri="{FF2B5EF4-FFF2-40B4-BE49-F238E27FC236}">
                <a16:creationId xmlns:a16="http://schemas.microsoft.com/office/drawing/2014/main" id="{C84B60DF-2AEF-40F3-9F16-E3DADD7FD58E}"/>
              </a:ext>
            </a:extLst>
          </p:cNvPr>
          <p:cNvSpPr/>
          <p:nvPr/>
        </p:nvSpPr>
        <p:spPr>
          <a:xfrm>
            <a:off x="911082" y="2624783"/>
            <a:ext cx="6895369" cy="392401"/>
          </a:xfrm>
          <a:prstGeom prst="flowChartTerminator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BAA1C79F-166C-4D90-86BD-5F5495ACB1A8}"/>
              </a:ext>
            </a:extLst>
          </p:cNvPr>
          <p:cNvSpPr/>
          <p:nvPr/>
        </p:nvSpPr>
        <p:spPr>
          <a:xfrm>
            <a:off x="924937" y="3064376"/>
            <a:ext cx="7100878" cy="395882"/>
          </a:xfrm>
          <a:prstGeom prst="ellipse">
            <a:avLst/>
          </a:prstGeom>
          <a:noFill/>
          <a:ln w="2222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07F03B5-047A-49D1-99A1-A5DC10F12DF9}"/>
              </a:ext>
            </a:extLst>
          </p:cNvPr>
          <p:cNvCxnSpPr>
            <a:cxnSpLocks/>
          </p:cNvCxnSpPr>
          <p:nvPr/>
        </p:nvCxnSpPr>
        <p:spPr>
          <a:xfrm>
            <a:off x="911082" y="1800911"/>
            <a:ext cx="3065757" cy="776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Flowchart: Terminator 38">
            <a:extLst>
              <a:ext uri="{FF2B5EF4-FFF2-40B4-BE49-F238E27FC236}">
                <a16:creationId xmlns:a16="http://schemas.microsoft.com/office/drawing/2014/main" id="{328E6D10-558C-4DDB-A1E7-F9CF317297CC}"/>
              </a:ext>
            </a:extLst>
          </p:cNvPr>
          <p:cNvSpPr/>
          <p:nvPr/>
        </p:nvSpPr>
        <p:spPr>
          <a:xfrm>
            <a:off x="911082" y="3069641"/>
            <a:ext cx="7100879" cy="381814"/>
          </a:xfrm>
          <a:prstGeom prst="flowChartTerminator">
            <a:avLst/>
          </a:prstGeom>
          <a:noFill/>
          <a:ln w="222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569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6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6" grpId="0" animBg="1"/>
      <p:bldP spid="31" grpId="0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extBox 40">
            <a:extLst>
              <a:ext uri="{FF2B5EF4-FFF2-40B4-BE49-F238E27FC236}">
                <a16:creationId xmlns:a16="http://schemas.microsoft.com/office/drawing/2014/main" id="{6D84A1E7-99C0-43F3-9041-5A3A77ACD43E}"/>
              </a:ext>
            </a:extLst>
          </p:cNvPr>
          <p:cNvSpPr txBox="1"/>
          <p:nvPr/>
        </p:nvSpPr>
        <p:spPr>
          <a:xfrm>
            <a:off x="609600" y="685800"/>
            <a:ext cx="7848600" cy="54102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3B7CD8D-0E6A-4774-BBF8-07CE7117A4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380570"/>
            <a:ext cx="7772400" cy="1303867"/>
          </a:xfrm>
        </p:spPr>
        <p:txBody>
          <a:bodyPr>
            <a:no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4</a:t>
            </a:r>
            <a:r>
              <a:rPr lang="hu-HU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graficul</a:t>
            </a:r>
            <a:r>
              <a:rPr lang="hu-HU" sz="2200" dirty="0">
                <a:latin typeface="Arial Narrow" panose="020B0606020202030204" pitchFamily="34" charset="0"/>
              </a:rPr>
              <a:t> de mai </a:t>
            </a:r>
            <a:r>
              <a:rPr lang="hu-HU" sz="2200" dirty="0" err="1">
                <a:latin typeface="Arial Narrow" panose="020B0606020202030204" pitchFamily="34" charset="0"/>
              </a:rPr>
              <a:t>jos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sunt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prezentate</a:t>
            </a:r>
            <a:r>
              <a:rPr lang="hu-HU" sz="2200" dirty="0">
                <a:latin typeface="Arial Narrow" panose="020B0606020202030204" pitchFamily="34" charset="0"/>
              </a:rPr>
              <a:t>, </a:t>
            </a:r>
            <a:r>
              <a:rPr lang="hu-HU" sz="2200" dirty="0" err="1">
                <a:latin typeface="Arial Narrow" panose="020B0606020202030204" pitchFamily="34" charset="0"/>
              </a:rPr>
              <a:t>separat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băieți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și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fete</a:t>
            </a:r>
            <a:r>
              <a:rPr lang="hu-HU" sz="2200" dirty="0">
                <a:latin typeface="Arial Narrow" panose="020B0606020202030204" pitchFamily="34" charset="0"/>
              </a:rPr>
              <a:t> din </a:t>
            </a:r>
            <a:r>
              <a:rPr lang="hu-HU" sz="2200" dirty="0" err="1">
                <a:latin typeface="Arial Narrow" panose="020B0606020202030204" pitchFamily="34" charset="0"/>
              </a:rPr>
              <a:t>clasele</a:t>
            </a:r>
            <a:r>
              <a:rPr lang="hu-HU" sz="2200" dirty="0">
                <a:latin typeface="Arial Narrow" panose="020B0606020202030204" pitchFamily="34" charset="0"/>
              </a:rPr>
              <a:t> a VIII-a </a:t>
            </a:r>
            <a:r>
              <a:rPr lang="hu-HU" sz="2200" dirty="0" err="1">
                <a:latin typeface="Arial Narrow" panose="020B0606020202030204" pitchFamily="34" charset="0"/>
              </a:rPr>
              <a:t>dintr</a:t>
            </a:r>
            <a:r>
              <a:rPr lang="hu-HU" sz="2200" dirty="0">
                <a:latin typeface="Arial Narrow" panose="020B0606020202030204" pitchFamily="34" charset="0"/>
              </a:rPr>
              <a:t>-o </a:t>
            </a:r>
            <a:r>
              <a:rPr lang="hu-HU" sz="2200" dirty="0" err="1">
                <a:latin typeface="Arial Narrow" panose="020B0606020202030204" pitchFamily="34" charset="0"/>
              </a:rPr>
              <a:t>școală</a:t>
            </a:r>
            <a:r>
              <a:rPr lang="hu-HU" sz="2200" dirty="0">
                <a:latin typeface="Arial Narrow" panose="020B0606020202030204" pitchFamily="34" charset="0"/>
              </a:rPr>
              <a:t>.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97096867-CA0E-4008-9606-0EE737DFEF1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9612180"/>
              </p:ext>
            </p:extLst>
          </p:nvPr>
        </p:nvGraphicFramePr>
        <p:xfrm>
          <a:off x="1143000" y="1569763"/>
          <a:ext cx="6705600" cy="297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1D1953D-E7DE-4B78-9714-5A240440F28D}"/>
              </a:ext>
            </a:extLst>
          </p:cNvPr>
          <p:cNvSpPr txBox="1"/>
          <p:nvPr/>
        </p:nvSpPr>
        <p:spPr>
          <a:xfrm>
            <a:off x="685800" y="4559069"/>
            <a:ext cx="7772400" cy="16773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200" dirty="0" err="1">
                <a:latin typeface="Arial Narrow" panose="020B0606020202030204" pitchFamily="34" charset="0"/>
              </a:rPr>
              <a:t>Numărul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băieților</a:t>
            </a:r>
            <a:r>
              <a:rPr lang="hu-HU" sz="2200" dirty="0">
                <a:latin typeface="Arial Narrow" panose="020B0606020202030204" pitchFamily="34" charset="0"/>
              </a:rPr>
              <a:t> din </a:t>
            </a:r>
            <a:r>
              <a:rPr lang="hu-HU" sz="2200" dirty="0" err="1">
                <a:latin typeface="Arial Narrow" panose="020B0606020202030204" pitchFamily="34" charset="0"/>
              </a:rPr>
              <a:t>clasa</a:t>
            </a:r>
            <a:r>
              <a:rPr lang="hu-HU" sz="2200" dirty="0">
                <a:latin typeface="Arial Narrow" panose="020B0606020202030204" pitchFamily="34" charset="0"/>
              </a:rPr>
              <a:t> a VIII.C este ……..</a:t>
            </a:r>
          </a:p>
          <a:p>
            <a:pPr>
              <a:spcBef>
                <a:spcPts val="600"/>
              </a:spcBef>
            </a:pPr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clasele</a:t>
            </a:r>
            <a:r>
              <a:rPr lang="hu-HU" sz="2200" dirty="0">
                <a:latin typeface="Arial Narrow" panose="020B0606020202030204" pitchFamily="34" charset="0"/>
              </a:rPr>
              <a:t> a VIII-a </a:t>
            </a:r>
            <a:r>
              <a:rPr lang="hu-HU" sz="2200" dirty="0" err="1">
                <a:latin typeface="Arial Narrow" panose="020B0606020202030204" pitchFamily="34" charset="0"/>
              </a:rPr>
              <a:t>sunt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total</a:t>
            </a:r>
            <a:r>
              <a:rPr lang="hu-HU" sz="2200" dirty="0">
                <a:latin typeface="Arial Narrow" panose="020B0606020202030204" pitchFamily="34" charset="0"/>
              </a:rPr>
              <a:t> ……… de </a:t>
            </a:r>
            <a:r>
              <a:rPr lang="hu-HU" sz="2200" dirty="0" err="1">
                <a:latin typeface="Arial Narrow" panose="020B0606020202030204" pitchFamily="34" charset="0"/>
              </a:rPr>
              <a:t>fete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și</a:t>
            </a:r>
            <a:r>
              <a:rPr lang="hu-HU" sz="2200" dirty="0">
                <a:latin typeface="Arial Narrow" panose="020B0606020202030204" pitchFamily="34" charset="0"/>
              </a:rPr>
              <a:t> …….. de </a:t>
            </a:r>
            <a:r>
              <a:rPr lang="hu-HU" sz="2200" dirty="0" err="1">
                <a:latin typeface="Arial Narrow" panose="020B0606020202030204" pitchFamily="34" charset="0"/>
              </a:rPr>
              <a:t>băieți</a:t>
            </a:r>
            <a:r>
              <a:rPr lang="hu-HU" sz="2200" dirty="0">
                <a:latin typeface="Arial Narrow" panose="020B0606020202030204" pitchFamily="34" charset="0"/>
              </a:rPr>
              <a:t>. </a:t>
            </a:r>
          </a:p>
          <a:p>
            <a:pPr>
              <a:spcBef>
                <a:spcPts val="600"/>
              </a:spcBef>
            </a:pPr>
            <a:r>
              <a:rPr lang="hu-HU" sz="2200" b="1" i="1" dirty="0">
                <a:latin typeface="Arial Narrow" panose="020B0606020202030204" pitchFamily="34" charset="0"/>
              </a:rPr>
              <a:t>R.</a:t>
            </a:r>
            <a:r>
              <a:rPr lang="hu-HU" sz="2200" dirty="0">
                <a:latin typeface="Arial Narrow" panose="020B0606020202030204" pitchFamily="34" charset="0"/>
              </a:rPr>
              <a:t>  </a:t>
            </a:r>
            <a:r>
              <a:rPr lang="hu-HU" sz="2200" dirty="0" err="1">
                <a:latin typeface="Arial Narrow" panose="020B0606020202030204" pitchFamily="34" charset="0"/>
              </a:rPr>
              <a:t>fete</a:t>
            </a:r>
            <a:r>
              <a:rPr lang="hu-HU" sz="2200" dirty="0">
                <a:latin typeface="Arial Narrow" panose="020B0606020202030204" pitchFamily="34" charset="0"/>
              </a:rPr>
              <a:t>: </a:t>
            </a:r>
          </a:p>
          <a:p>
            <a:pPr marL="339725" indent="-339725">
              <a:spcBef>
                <a:spcPts val="600"/>
              </a:spcBef>
            </a:pPr>
            <a:r>
              <a:rPr lang="hu-HU" sz="2200" dirty="0">
                <a:latin typeface="Arial Narrow" panose="020B0606020202030204" pitchFamily="34" charset="0"/>
              </a:rPr>
              <a:t>	</a:t>
            </a:r>
            <a:r>
              <a:rPr lang="hu-HU" sz="2200" dirty="0" err="1">
                <a:latin typeface="Arial Narrow" panose="020B0606020202030204" pitchFamily="34" charset="0"/>
              </a:rPr>
              <a:t>băieți</a:t>
            </a:r>
            <a:r>
              <a:rPr lang="hu-HU" sz="2200" dirty="0">
                <a:latin typeface="Arial Narrow" panose="020B0606020202030204" pitchFamily="34" charset="0"/>
              </a:rPr>
              <a:t> : 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E2E2DC3-1FE8-4E91-9C96-3183B6AAE4FE}"/>
              </a:ext>
            </a:extLst>
          </p:cNvPr>
          <p:cNvGrpSpPr/>
          <p:nvPr/>
        </p:nvGrpSpPr>
        <p:grpSpPr>
          <a:xfrm>
            <a:off x="1676400" y="2881031"/>
            <a:ext cx="4322582" cy="1134534"/>
            <a:chOff x="992059" y="2827867"/>
            <a:chExt cx="4754840" cy="1134534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5C53BD3-9C4E-4852-9F69-03387E6C7DC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46899" y="2827867"/>
              <a:ext cx="0" cy="1134534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B2FE9F61-E99D-4AC2-BEFB-89E14020DFC5}"/>
                </a:ext>
              </a:extLst>
            </p:cNvPr>
            <p:cNvCxnSpPr>
              <a:cxnSpLocks/>
            </p:cNvCxnSpPr>
            <p:nvPr/>
          </p:nvCxnSpPr>
          <p:spPr>
            <a:xfrm>
              <a:off x="992059" y="2827868"/>
              <a:ext cx="4754840" cy="1"/>
            </a:xfrm>
            <a:prstGeom prst="line">
              <a:avLst/>
            </a:prstGeom>
            <a:ln w="38100">
              <a:solidFill>
                <a:srgbClr val="FF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15" name="Object 14">
            <a:extLst>
              <a:ext uri="{FF2B5EF4-FFF2-40B4-BE49-F238E27FC236}">
                <a16:creationId xmlns:a16="http://schemas.microsoft.com/office/drawing/2014/main" id="{BF031B13-3775-4B9E-902B-77A023180492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21950945"/>
              </p:ext>
            </p:extLst>
          </p:nvPr>
        </p:nvGraphicFramePr>
        <p:xfrm>
          <a:off x="5257800" y="4646814"/>
          <a:ext cx="342034" cy="21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3" name="Equation" r:id="rId4" imgW="291960" imgH="266400" progId="Equation.DSMT4">
                  <p:embed/>
                </p:oleObj>
              </mc:Choice>
              <mc:Fallback>
                <p:oleObj name="Equation" r:id="rId4" imgW="291960" imgH="266400" progId="Equation.DSMT4">
                  <p:embed/>
                  <p:pic>
                    <p:nvPicPr>
                      <p:cNvPr id="21" name="Object 20">
                        <a:extLst>
                          <a:ext uri="{FF2B5EF4-FFF2-40B4-BE49-F238E27FC236}">
                            <a16:creationId xmlns:a16="http://schemas.microsoft.com/office/drawing/2014/main" id="{2860CA04-BED6-4092-A66E-74EC45AFB75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57800" y="4646814"/>
                        <a:ext cx="342034" cy="219364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6" name="Group 25">
            <a:extLst>
              <a:ext uri="{FF2B5EF4-FFF2-40B4-BE49-F238E27FC236}">
                <a16:creationId xmlns:a16="http://schemas.microsoft.com/office/drawing/2014/main" id="{F4170B43-8BD3-438A-BE39-39BF4F0BE49B}"/>
              </a:ext>
            </a:extLst>
          </p:cNvPr>
          <p:cNvGrpSpPr/>
          <p:nvPr/>
        </p:nvGrpSpPr>
        <p:grpSpPr>
          <a:xfrm>
            <a:off x="1676399" y="1955505"/>
            <a:ext cx="4843578" cy="2086208"/>
            <a:chOff x="1676399" y="1955505"/>
            <a:chExt cx="4843578" cy="208620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1DB8E671-313B-427F-B24E-D0F5CA22C3E8}"/>
                </a:ext>
              </a:extLst>
            </p:cNvPr>
            <p:cNvGrpSpPr/>
            <p:nvPr/>
          </p:nvGrpSpPr>
          <p:grpSpPr>
            <a:xfrm>
              <a:off x="1676399" y="1955505"/>
              <a:ext cx="4843578" cy="2086208"/>
              <a:chOff x="992059" y="2827867"/>
              <a:chExt cx="4754840" cy="1134534"/>
            </a:xfrm>
          </p:grpSpPr>
          <p:cxnSp>
            <p:nvCxnSpPr>
              <p:cNvPr id="18" name="Straight Connector 17">
                <a:extLst>
                  <a:ext uri="{FF2B5EF4-FFF2-40B4-BE49-F238E27FC236}">
                    <a16:creationId xmlns:a16="http://schemas.microsoft.com/office/drawing/2014/main" id="{F0418C50-801B-4565-8A2D-27BE48C72D6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899" y="2827867"/>
                <a:ext cx="0" cy="11345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Straight Connector 18">
                <a:extLst>
                  <a:ext uri="{FF2B5EF4-FFF2-40B4-BE49-F238E27FC236}">
                    <a16:creationId xmlns:a16="http://schemas.microsoft.com/office/drawing/2014/main" id="{20F0D402-70AE-405B-A8AA-A92EA67AC37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059" y="2837431"/>
                <a:ext cx="4754840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F5A4514C-5AB2-485F-818A-AB6D40AB55D0}"/>
                </a:ext>
              </a:extLst>
            </p:cNvPr>
            <p:cNvGrpSpPr/>
            <p:nvPr/>
          </p:nvGrpSpPr>
          <p:grpSpPr>
            <a:xfrm>
              <a:off x="1676399" y="2526471"/>
              <a:ext cx="3032070" cy="1459356"/>
              <a:chOff x="992059" y="2827867"/>
              <a:chExt cx="4754840" cy="1134534"/>
            </a:xfrm>
          </p:grpSpPr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5A09CD4C-EBDA-40F0-AFA2-1229E504EA83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899" y="2827867"/>
                <a:ext cx="0" cy="11345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Straight Connector 21">
                <a:extLst>
                  <a:ext uri="{FF2B5EF4-FFF2-40B4-BE49-F238E27FC236}">
                    <a16:creationId xmlns:a16="http://schemas.microsoft.com/office/drawing/2014/main" id="{39E7CA3A-A2EB-4CB5-A78D-11CE650E49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059" y="2827868"/>
                <a:ext cx="4754840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A12625E5-4867-4ACF-B688-C76F9B6848FB}"/>
                </a:ext>
              </a:extLst>
            </p:cNvPr>
            <p:cNvGrpSpPr/>
            <p:nvPr/>
          </p:nvGrpSpPr>
          <p:grpSpPr>
            <a:xfrm>
              <a:off x="1741967" y="2402959"/>
              <a:ext cx="1219200" cy="1611540"/>
              <a:chOff x="992059" y="2827867"/>
              <a:chExt cx="4754840" cy="1134534"/>
            </a:xfrm>
          </p:grpSpPr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3416D134-007F-4112-BF9C-3C47838874B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899" y="2827867"/>
                <a:ext cx="0" cy="1134534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048A09DF-9453-4C71-90AE-BBED15CE86F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059" y="2827868"/>
                <a:ext cx="4754840" cy="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27" name="Object 26">
            <a:extLst>
              <a:ext uri="{FF2B5EF4-FFF2-40B4-BE49-F238E27FC236}">
                <a16:creationId xmlns:a16="http://schemas.microsoft.com/office/drawing/2014/main" id="{0F382305-9B8D-4BC0-B7DB-D06C0A5B618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176346"/>
              </p:ext>
            </p:extLst>
          </p:nvPr>
        </p:nvGraphicFramePr>
        <p:xfrm>
          <a:off x="1707899" y="5476741"/>
          <a:ext cx="1662545" cy="24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4" name="Equation" r:id="rId6" imgW="1828800" imgH="266400" progId="Equation.DSMT4">
                  <p:embed/>
                </p:oleObj>
              </mc:Choice>
              <mc:Fallback>
                <p:oleObj name="Equation" r:id="rId6" imgW="1828800" imgH="266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07899" y="5476741"/>
                        <a:ext cx="1662545" cy="24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>
            <a:extLst>
              <a:ext uri="{FF2B5EF4-FFF2-40B4-BE49-F238E27FC236}">
                <a16:creationId xmlns:a16="http://schemas.microsoft.com/office/drawing/2014/main" id="{6C2D004D-23A2-45DD-8359-8DC616AD329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4089855"/>
              </p:ext>
            </p:extLst>
          </p:nvPr>
        </p:nvGraphicFramePr>
        <p:xfrm>
          <a:off x="4305821" y="5009766"/>
          <a:ext cx="409575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5" name="Equation" r:id="rId8" imgW="317160" imgH="266400" progId="Equation.DSMT4">
                  <p:embed/>
                </p:oleObj>
              </mc:Choice>
              <mc:Fallback>
                <p:oleObj name="Equation" r:id="rId8" imgW="317160" imgH="266400" progId="Equation.DSMT4">
                  <p:embed/>
                  <p:pic>
                    <p:nvPicPr>
                      <p:cNvPr id="15" name="Object 14">
                        <a:extLst>
                          <a:ext uri="{FF2B5EF4-FFF2-40B4-BE49-F238E27FC236}">
                            <a16:creationId xmlns:a16="http://schemas.microsoft.com/office/drawing/2014/main" id="{BF031B13-3775-4B9E-902B-77A02318049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305821" y="5009766"/>
                        <a:ext cx="409575" cy="2413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8" name="Group 37">
            <a:extLst>
              <a:ext uri="{FF2B5EF4-FFF2-40B4-BE49-F238E27FC236}">
                <a16:creationId xmlns:a16="http://schemas.microsoft.com/office/drawing/2014/main" id="{D5A1C466-CD3E-4EAA-BAC1-A2C0CF73CF37}"/>
              </a:ext>
            </a:extLst>
          </p:cNvPr>
          <p:cNvGrpSpPr/>
          <p:nvPr/>
        </p:nvGrpSpPr>
        <p:grpSpPr>
          <a:xfrm>
            <a:off x="1676399" y="2149988"/>
            <a:ext cx="4366436" cy="1883305"/>
            <a:chOff x="1632545" y="2158409"/>
            <a:chExt cx="4366436" cy="1883305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F779753F-0A71-4057-8E9A-7592C4EB9A45}"/>
                </a:ext>
              </a:extLst>
            </p:cNvPr>
            <p:cNvGrpSpPr/>
            <p:nvPr/>
          </p:nvGrpSpPr>
          <p:grpSpPr>
            <a:xfrm>
              <a:off x="1711837" y="2158409"/>
              <a:ext cx="2475635" cy="1827406"/>
              <a:chOff x="992059" y="2827867"/>
              <a:chExt cx="4754840" cy="1134534"/>
            </a:xfrm>
          </p:grpSpPr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78B9E2AB-5620-43A2-884F-5BCD4B2AD68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899" y="2827867"/>
                <a:ext cx="0" cy="113453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>
                <a:extLst>
                  <a:ext uri="{FF2B5EF4-FFF2-40B4-BE49-F238E27FC236}">
                    <a16:creationId xmlns:a16="http://schemas.microsoft.com/office/drawing/2014/main" id="{A1CF71F9-1F23-475B-90BC-CFE0B07D018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059" y="2827868"/>
                <a:ext cx="4754840" cy="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FD15163F-86AC-4F21-90E0-9E5FE960EF87}"/>
                </a:ext>
              </a:extLst>
            </p:cNvPr>
            <p:cNvGrpSpPr/>
            <p:nvPr/>
          </p:nvGrpSpPr>
          <p:grpSpPr>
            <a:xfrm>
              <a:off x="1632545" y="2647507"/>
              <a:ext cx="811191" cy="1379065"/>
              <a:chOff x="992059" y="2827867"/>
              <a:chExt cx="4754840" cy="1134534"/>
            </a:xfrm>
          </p:grpSpPr>
          <p:cxnSp>
            <p:nvCxnSpPr>
              <p:cNvPr id="33" name="Straight Connector 32">
                <a:extLst>
                  <a:ext uri="{FF2B5EF4-FFF2-40B4-BE49-F238E27FC236}">
                    <a16:creationId xmlns:a16="http://schemas.microsoft.com/office/drawing/2014/main" id="{6AFE9A01-B54A-4FA9-8321-ED140F5ADC86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899" y="2827867"/>
                <a:ext cx="0" cy="113453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>
                <a:extLst>
                  <a:ext uri="{FF2B5EF4-FFF2-40B4-BE49-F238E27FC236}">
                    <a16:creationId xmlns:a16="http://schemas.microsoft.com/office/drawing/2014/main" id="{849661EA-4F27-46E7-923D-05137A10236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059" y="2827868"/>
                <a:ext cx="4754840" cy="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77F44A0E-4BA8-4829-A533-179B2F6406C7}"/>
                </a:ext>
              </a:extLst>
            </p:cNvPr>
            <p:cNvGrpSpPr/>
            <p:nvPr/>
          </p:nvGrpSpPr>
          <p:grpSpPr>
            <a:xfrm>
              <a:off x="1646488" y="2889676"/>
              <a:ext cx="4352493" cy="1152038"/>
              <a:chOff x="992059" y="2827867"/>
              <a:chExt cx="4754840" cy="1134534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D92B3DF0-7AD5-4422-B7E1-F88E2E6332A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5746899" y="2827867"/>
                <a:ext cx="0" cy="1134534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07B47EAA-A80F-461D-9FDB-10BF431CA7A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92059" y="2827868"/>
                <a:ext cx="4754840" cy="1"/>
              </a:xfrm>
              <a:prstGeom prst="line">
                <a:avLst/>
              </a:prstGeom>
              <a:ln w="38100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aphicFrame>
        <p:nvGraphicFramePr>
          <p:cNvPr id="39" name="Object 38">
            <a:extLst>
              <a:ext uri="{FF2B5EF4-FFF2-40B4-BE49-F238E27FC236}">
                <a16:creationId xmlns:a16="http://schemas.microsoft.com/office/drawing/2014/main" id="{CF49F584-1074-406B-8A59-ECF31E4FF5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5033499"/>
              </p:ext>
            </p:extLst>
          </p:nvPr>
        </p:nvGraphicFramePr>
        <p:xfrm>
          <a:off x="1755691" y="5898318"/>
          <a:ext cx="1662545" cy="24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6" name="Equation" r:id="rId10" imgW="1828800" imgH="266400" progId="Equation.DSMT4">
                  <p:embed/>
                </p:oleObj>
              </mc:Choice>
              <mc:Fallback>
                <p:oleObj name="Equation" r:id="rId10" imgW="1828800" imgH="266400" progId="Equation.DSMT4">
                  <p:embed/>
                  <p:pic>
                    <p:nvPicPr>
                      <p:cNvPr id="27" name="Object 26">
                        <a:extLst>
                          <a:ext uri="{FF2B5EF4-FFF2-40B4-BE49-F238E27FC236}">
                            <a16:creationId xmlns:a16="http://schemas.microsoft.com/office/drawing/2014/main" id="{0F382305-9B8D-4BC0-B7DB-D06C0A5B618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755691" y="5898318"/>
                        <a:ext cx="1662545" cy="242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Object 39">
            <a:extLst>
              <a:ext uri="{FF2B5EF4-FFF2-40B4-BE49-F238E27FC236}">
                <a16:creationId xmlns:a16="http://schemas.microsoft.com/office/drawing/2014/main" id="{560A54E9-2130-4C8B-8EB9-0F1E2CEBE54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9517775"/>
              </p:ext>
            </p:extLst>
          </p:nvPr>
        </p:nvGraphicFramePr>
        <p:xfrm>
          <a:off x="6035908" y="4987534"/>
          <a:ext cx="3937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97" name="Equation" r:id="rId12" imgW="304560" imgH="266400" progId="Equation.DSMT4">
                  <p:embed/>
                </p:oleObj>
              </mc:Choice>
              <mc:Fallback>
                <p:oleObj name="Equation" r:id="rId12" imgW="304560" imgH="266400" progId="Equation.DSMT4">
                  <p:embed/>
                  <p:pic>
                    <p:nvPicPr>
                      <p:cNvPr id="28" name="Object 27">
                        <a:extLst>
                          <a:ext uri="{FF2B5EF4-FFF2-40B4-BE49-F238E27FC236}">
                            <a16:creationId xmlns:a16="http://schemas.microsoft.com/office/drawing/2014/main" id="{6C2D004D-23A2-45DD-8359-8DC616AD32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6035908" y="4987534"/>
                        <a:ext cx="393700" cy="2413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78519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0"/>
                                            </p:cond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40"/>
                                            </p:cond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0"/>
                                            </p:cond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TextBox 35">
            <a:extLst>
              <a:ext uri="{FF2B5EF4-FFF2-40B4-BE49-F238E27FC236}">
                <a16:creationId xmlns:a16="http://schemas.microsoft.com/office/drawing/2014/main" id="{105B55DC-66BC-4E92-ABAB-D836490EFA07}"/>
              </a:ext>
            </a:extLst>
          </p:cNvPr>
          <p:cNvSpPr txBox="1"/>
          <p:nvPr/>
        </p:nvSpPr>
        <p:spPr>
          <a:xfrm>
            <a:off x="5029200" y="2259332"/>
            <a:ext cx="289215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0FD2668D-D39E-4316-AE42-E7DEE18DC6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050" y="489190"/>
            <a:ext cx="8001000" cy="746706"/>
          </a:xfrm>
        </p:spPr>
        <p:txBody>
          <a:bodyPr>
            <a:noAutofit/>
          </a:bodyPr>
          <a:lstStyle/>
          <a:p>
            <a:pPr algn="l">
              <a:spcBef>
                <a:spcPts val="600"/>
              </a:spcBef>
            </a:pPr>
            <a:r>
              <a:rPr lang="en-US" sz="2400" b="1" dirty="0">
                <a:solidFill>
                  <a:srgbClr val="FF0000"/>
                </a:solidFill>
                <a:latin typeface="Arial Narrow" panose="020B0606020202030204" pitchFamily="34" charset="0"/>
              </a:rPr>
              <a:t>5) </a:t>
            </a:r>
            <a:r>
              <a:rPr lang="hu-HU" sz="2200" dirty="0" err="1">
                <a:latin typeface="Arial Narrow" panose="020B0606020202030204" pitchFamily="34" charset="0"/>
              </a:rPr>
              <a:t>Rezultatele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unei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clase</a:t>
            </a:r>
            <a:r>
              <a:rPr lang="hu-HU" sz="2200" dirty="0">
                <a:latin typeface="Arial Narrow" panose="020B0606020202030204" pitchFamily="34" charset="0"/>
              </a:rPr>
              <a:t> la un test </a:t>
            </a:r>
            <a:r>
              <a:rPr lang="hu-HU" sz="2200" dirty="0" err="1">
                <a:latin typeface="Arial Narrow" panose="020B0606020202030204" pitchFamily="34" charset="0"/>
              </a:rPr>
              <a:t>scris</a:t>
            </a:r>
            <a:r>
              <a:rPr lang="hu-HU" sz="2200" dirty="0">
                <a:latin typeface="Arial Narrow" panose="020B0606020202030204" pitchFamily="34" charset="0"/>
              </a:rPr>
              <a:t> la </a:t>
            </a:r>
            <a:r>
              <a:rPr lang="hu-HU" sz="2200" dirty="0" err="1">
                <a:latin typeface="Arial Narrow" panose="020B0606020202030204" pitchFamily="34" charset="0"/>
              </a:rPr>
              <a:t>matematică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sunt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prezentate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în</a:t>
            </a:r>
            <a:r>
              <a:rPr lang="hu-HU" sz="2200" dirty="0">
                <a:latin typeface="Arial Narrow" panose="020B0606020202030204" pitchFamily="34" charset="0"/>
              </a:rPr>
              <a:t> </a:t>
            </a:r>
            <a:r>
              <a:rPr lang="hu-HU" sz="2200" dirty="0" err="1">
                <a:latin typeface="Arial Narrow" panose="020B0606020202030204" pitchFamily="34" charset="0"/>
              </a:rPr>
              <a:t>graficul</a:t>
            </a:r>
            <a:r>
              <a:rPr lang="hu-HU" sz="2200" dirty="0">
                <a:latin typeface="Arial Narrow" panose="020B0606020202030204" pitchFamily="34" charset="0"/>
              </a:rPr>
              <a:t> de </a:t>
            </a:r>
            <a:r>
              <a:rPr lang="hu-HU" sz="2200" dirty="0" err="1">
                <a:latin typeface="Arial Narrow" panose="020B0606020202030204" pitchFamily="34" charset="0"/>
              </a:rPr>
              <a:t>bare</a:t>
            </a:r>
            <a:r>
              <a:rPr lang="hu-HU" sz="2200" dirty="0">
                <a:latin typeface="Arial Narrow" panose="020B0606020202030204" pitchFamily="34" charset="0"/>
              </a:rPr>
              <a:t> de mai </a:t>
            </a:r>
            <a:r>
              <a:rPr lang="hu-HU" sz="2200" dirty="0" err="1">
                <a:latin typeface="Arial Narrow" panose="020B0606020202030204" pitchFamily="34" charset="0"/>
              </a:rPr>
              <a:t>jos</a:t>
            </a:r>
            <a:r>
              <a:rPr lang="hu-HU" sz="2200" dirty="0">
                <a:latin typeface="Arial Narrow" panose="020B0606020202030204" pitchFamily="34" charset="0"/>
              </a:rPr>
              <a:t>:</a:t>
            </a:r>
            <a:endParaRPr lang="en-US" sz="2200" dirty="0">
              <a:latin typeface="Arial Narrow" panose="020B0606020202030204" pitchFamily="34" charset="0"/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B53D5FC-BDF9-4C63-AD60-79CB7DFFE53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4754" y="1221102"/>
            <a:ext cx="5972176" cy="5044492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a) </a:t>
            </a:r>
            <a:r>
              <a:rPr lang="hu-HU" sz="2000" dirty="0">
                <a:latin typeface="Arial Narrow" panose="020B0606020202030204" pitchFamily="34" charset="0"/>
              </a:rPr>
              <a:t>Un </a:t>
            </a:r>
            <a:r>
              <a:rPr lang="hu-HU" sz="2000" dirty="0" err="1">
                <a:latin typeface="Arial Narrow" panose="020B0606020202030204" pitchFamily="34" charset="0"/>
              </a:rPr>
              <a:t>număr</a:t>
            </a:r>
            <a:r>
              <a:rPr lang="hu-HU" sz="2000" dirty="0">
                <a:latin typeface="Arial Narrow" panose="020B0606020202030204" pitchFamily="34" charset="0"/>
              </a:rPr>
              <a:t> de ….. </a:t>
            </a:r>
            <a:r>
              <a:rPr lang="hu-HU" sz="2000" dirty="0" err="1">
                <a:latin typeface="Arial Narrow" panose="020B0606020202030204" pitchFamily="34" charset="0"/>
              </a:rPr>
              <a:t>elevi</a:t>
            </a:r>
            <a:r>
              <a:rPr lang="hu-HU" sz="2000" dirty="0">
                <a:latin typeface="Arial Narrow" panose="020B0606020202030204" pitchFamily="34" charset="0"/>
              </a:rPr>
              <a:t> au </a:t>
            </a:r>
            <a:r>
              <a:rPr lang="hu-HU" sz="2000" dirty="0" err="1">
                <a:latin typeface="Arial Narrow" panose="020B0606020202030204" pitchFamily="34" charset="0"/>
              </a:rPr>
              <a:t>obținut</a:t>
            </a:r>
            <a:r>
              <a:rPr lang="hu-HU" sz="2000" dirty="0">
                <a:latin typeface="Arial Narrow" panose="020B0606020202030204" pitchFamily="34" charset="0"/>
              </a:rPr>
              <a:t> nota 8.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b)</a:t>
            </a:r>
            <a:r>
              <a:rPr lang="hu-HU" sz="2000" dirty="0">
                <a:solidFill>
                  <a:srgbClr val="FF0000"/>
                </a:solidFill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Numărul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elevilor</a:t>
            </a:r>
            <a:r>
              <a:rPr lang="hu-HU" sz="2000" dirty="0">
                <a:latin typeface="Arial Narrow" panose="020B0606020202030204" pitchFamily="34" charset="0"/>
              </a:rPr>
              <a:t> din </a:t>
            </a:r>
            <a:r>
              <a:rPr lang="hu-HU" sz="2000" dirty="0" err="1">
                <a:latin typeface="Arial Narrow" panose="020B0606020202030204" pitchFamily="34" charset="0"/>
              </a:rPr>
              <a:t>clasă</a:t>
            </a:r>
            <a:r>
              <a:rPr lang="hu-HU" sz="2000" dirty="0">
                <a:latin typeface="Arial Narrow" panose="020B0606020202030204" pitchFamily="34" charset="0"/>
              </a:rPr>
              <a:t> este … 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i="1" dirty="0">
                <a:latin typeface="Arial Narrow" panose="020B0606020202030204" pitchFamily="34" charset="0"/>
              </a:rPr>
              <a:t>R. </a:t>
            </a:r>
            <a:r>
              <a:rPr lang="hu-HU" sz="2000" dirty="0">
                <a:latin typeface="Arial Narrow" panose="020B0606020202030204" pitchFamily="34" charset="0"/>
              </a:rPr>
              <a:t>Este </a:t>
            </a:r>
            <a:r>
              <a:rPr lang="hu-HU" sz="2000" dirty="0" err="1">
                <a:latin typeface="Arial Narrow" panose="020B0606020202030204" pitchFamily="34" charset="0"/>
              </a:rPr>
              <a:t>indicat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scrierea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datelor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într</a:t>
            </a:r>
            <a:r>
              <a:rPr lang="hu-HU" sz="2000" dirty="0">
                <a:latin typeface="Arial Narrow" panose="020B0606020202030204" pitchFamily="34" charset="0"/>
              </a:rPr>
              <a:t>-un </a:t>
            </a:r>
            <a:r>
              <a:rPr lang="hu-HU" sz="2000" dirty="0" err="1">
                <a:latin typeface="Arial Narrow" panose="020B0606020202030204" pitchFamily="34" charset="0"/>
              </a:rPr>
              <a:t>tabel</a:t>
            </a:r>
            <a:r>
              <a:rPr lang="hu-HU" sz="2000" dirty="0">
                <a:latin typeface="Arial Narrow" panose="020B0606020202030204" pitchFamily="34" charset="0"/>
              </a:rPr>
              <a:t>.</a:t>
            </a: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lphaUcPeriod" startAt="13"/>
              <a:tabLst>
                <a:tab pos="174625" algn="l"/>
              </a:tabLst>
            </a:pPr>
            <a:endParaRPr lang="hu-HU" sz="2200" dirty="0">
              <a:latin typeface="Arial Narrow" panose="020B0606020202030204" pitchFamily="34" charset="0"/>
            </a:endParaRPr>
          </a:p>
          <a:p>
            <a:pPr marL="457200" indent="-457200">
              <a:spcBef>
                <a:spcPts val="0"/>
              </a:spcBef>
              <a:spcAft>
                <a:spcPts val="0"/>
              </a:spcAft>
              <a:buAutoNum type="alphaUcPeriod" startAt="13"/>
              <a:tabLst>
                <a:tab pos="174625" algn="l"/>
              </a:tabLst>
            </a:pPr>
            <a:endParaRPr lang="hu-HU" sz="22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endParaRPr lang="hu-HU" sz="1800" dirty="0">
              <a:latin typeface="Arial Narrow" panose="020B0606020202030204" pitchFamily="34" charset="0"/>
            </a:endParaRPr>
          </a:p>
          <a:p>
            <a:pPr marL="339725" indent="-339725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200" b="1" dirty="0">
                <a:solidFill>
                  <a:srgbClr val="FF0000"/>
                </a:solidFill>
                <a:latin typeface="Arial Narrow" panose="020B0606020202030204" pitchFamily="34" charset="0"/>
              </a:rPr>
              <a:t>c) </a:t>
            </a:r>
            <a:r>
              <a:rPr lang="hu-HU" sz="2000" dirty="0" err="1">
                <a:latin typeface="Arial Narrow" panose="020B0606020202030204" pitchFamily="34" charset="0"/>
              </a:rPr>
              <a:t>Numărul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elevilor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care</a:t>
            </a:r>
            <a:r>
              <a:rPr lang="hu-HU" sz="2000" dirty="0">
                <a:latin typeface="Arial Narrow" panose="020B0606020202030204" pitchFamily="34" charset="0"/>
              </a:rPr>
              <a:t> au </a:t>
            </a:r>
            <a:r>
              <a:rPr lang="hu-HU" sz="2000" dirty="0" err="1">
                <a:latin typeface="Arial Narrow" panose="020B0606020202030204" pitchFamily="34" charset="0"/>
              </a:rPr>
              <a:t>obținut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</a:p>
          <a:p>
            <a:pPr marL="339725" indent="-339725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dirty="0">
                <a:latin typeface="Arial Narrow" panose="020B0606020202030204" pitchFamily="34" charset="0"/>
              </a:rPr>
              <a:t>		</a:t>
            </a:r>
            <a:r>
              <a:rPr lang="hu-HU" sz="2000" b="1" dirty="0" err="1">
                <a:latin typeface="Arial Narrow" panose="020B0606020202030204" pitchFamily="34" charset="0"/>
              </a:rPr>
              <a:t>cel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r>
              <a:rPr lang="hu-HU" sz="2000" b="1" dirty="0" err="1">
                <a:latin typeface="Arial Narrow" panose="020B0606020202030204" pitchFamily="34" charset="0"/>
              </a:rPr>
              <a:t>puțin</a:t>
            </a:r>
            <a:r>
              <a:rPr lang="hu-HU" sz="2000" b="1" dirty="0">
                <a:latin typeface="Arial Narrow" panose="020B0606020202030204" pitchFamily="34" charset="0"/>
              </a:rPr>
              <a:t> nota </a:t>
            </a:r>
            <a:r>
              <a:rPr lang="hu-HU" sz="2000" dirty="0">
                <a:latin typeface="Arial Narrow" panose="020B0606020202030204" pitchFamily="34" charset="0"/>
              </a:rPr>
              <a:t>6 este …….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i="1" dirty="0">
                <a:latin typeface="Arial Narrow" panose="020B0606020202030204" pitchFamily="34" charset="0"/>
              </a:rPr>
              <a:t>R. </a:t>
            </a:r>
          </a:p>
          <a:p>
            <a:pPr marL="339725" indent="-339725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d) </a:t>
            </a:r>
            <a:r>
              <a:rPr lang="hu-HU" sz="2000" dirty="0" err="1">
                <a:latin typeface="Arial Narrow" panose="020B0606020202030204" pitchFamily="34" charset="0"/>
              </a:rPr>
              <a:t>Numărul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elevilor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care</a:t>
            </a:r>
            <a:r>
              <a:rPr lang="hu-HU" sz="2000" dirty="0">
                <a:latin typeface="Arial Narrow" panose="020B0606020202030204" pitchFamily="34" charset="0"/>
              </a:rPr>
              <a:t> au </a:t>
            </a:r>
            <a:r>
              <a:rPr lang="hu-HU" sz="2000" dirty="0" err="1">
                <a:latin typeface="Arial Narrow" panose="020B0606020202030204" pitchFamily="34" charset="0"/>
              </a:rPr>
              <a:t>obținut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</a:p>
          <a:p>
            <a:pPr marL="339725" indent="-339725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dirty="0">
                <a:latin typeface="Arial Narrow" panose="020B0606020202030204" pitchFamily="34" charset="0"/>
              </a:rPr>
              <a:t>		</a:t>
            </a:r>
            <a:r>
              <a:rPr lang="hu-HU" sz="2000" b="1" dirty="0" err="1">
                <a:latin typeface="Arial Narrow" panose="020B0606020202030204" pitchFamily="34" charset="0"/>
              </a:rPr>
              <a:t>cel</a:t>
            </a:r>
            <a:r>
              <a:rPr lang="hu-HU" sz="2000" b="1" dirty="0">
                <a:latin typeface="Arial Narrow" panose="020B0606020202030204" pitchFamily="34" charset="0"/>
              </a:rPr>
              <a:t> </a:t>
            </a:r>
            <a:r>
              <a:rPr lang="hu-HU" sz="2000" b="1" dirty="0" err="1">
                <a:latin typeface="Arial Narrow" panose="020B0606020202030204" pitchFamily="34" charset="0"/>
              </a:rPr>
              <a:t>mult</a:t>
            </a:r>
            <a:r>
              <a:rPr lang="hu-HU" sz="2000" b="1" dirty="0">
                <a:latin typeface="Arial Narrow" panose="020B0606020202030204" pitchFamily="34" charset="0"/>
              </a:rPr>
              <a:t> nota </a:t>
            </a:r>
            <a:r>
              <a:rPr lang="hu-HU" sz="2000" dirty="0">
                <a:latin typeface="Arial Narrow" panose="020B0606020202030204" pitchFamily="34" charset="0"/>
              </a:rPr>
              <a:t>8 este …...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i="1" dirty="0">
                <a:latin typeface="Arial Narrow" panose="020B0606020202030204" pitchFamily="34" charset="0"/>
              </a:rPr>
              <a:t>R.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dirty="0">
                <a:solidFill>
                  <a:srgbClr val="FF0000"/>
                </a:solidFill>
                <a:latin typeface="Arial Narrow" panose="020B0606020202030204" pitchFamily="34" charset="0"/>
              </a:rPr>
              <a:t>e) 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Media </a:t>
            </a:r>
            <a:r>
              <a:rPr lang="hu-H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clasei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cu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două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zecimale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solidFill>
                  <a:schemeClr val="tx1"/>
                </a:solidFill>
                <a:latin typeface="Arial Narrow" panose="020B0606020202030204" pitchFamily="34" charset="0"/>
              </a:rPr>
              <a:t>exacte</a:t>
            </a:r>
            <a:r>
              <a:rPr lang="hu-HU" sz="2000" dirty="0">
                <a:solidFill>
                  <a:schemeClr val="tx1"/>
                </a:solidFill>
                <a:latin typeface="Arial Narrow" panose="020B0606020202030204" pitchFamily="34" charset="0"/>
              </a:rPr>
              <a:t> este</a:t>
            </a:r>
            <a:r>
              <a:rPr lang="hu-HU" sz="2000" dirty="0">
                <a:latin typeface="Arial Narrow" panose="020B0606020202030204" pitchFamily="34" charset="0"/>
              </a:rPr>
              <a:t> …….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r>
              <a:rPr lang="hu-HU" sz="2000" b="1" i="1" dirty="0">
                <a:latin typeface="Arial Narrow" panose="020B0606020202030204" pitchFamily="34" charset="0"/>
              </a:rPr>
              <a:t>R. </a:t>
            </a:r>
            <a:r>
              <a:rPr lang="hu-HU" sz="2000" dirty="0" err="1">
                <a:latin typeface="Arial Narrow" panose="020B0606020202030204" pitchFamily="34" charset="0"/>
              </a:rPr>
              <a:t>Calculăm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media</a:t>
            </a:r>
            <a:r>
              <a:rPr lang="hu-HU" sz="2000" dirty="0">
                <a:latin typeface="Arial Narrow" panose="020B0606020202030204" pitchFamily="34" charset="0"/>
              </a:rPr>
              <a:t> </a:t>
            </a:r>
            <a:r>
              <a:rPr lang="hu-HU" sz="2000" dirty="0" err="1">
                <a:latin typeface="Arial Narrow" panose="020B0606020202030204" pitchFamily="34" charset="0"/>
              </a:rPr>
              <a:t>armonică</a:t>
            </a:r>
            <a:r>
              <a:rPr lang="hu-HU" sz="2000" dirty="0">
                <a:latin typeface="Arial Narrow" panose="020B0606020202030204" pitchFamily="34" charset="0"/>
              </a:rPr>
              <a:t>: 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endParaRPr lang="hu-HU" sz="2000" dirty="0">
              <a:latin typeface="Arial Narrow" panose="020B0606020202030204" pitchFamily="34" charset="0"/>
            </a:endParaRP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  <a:tabLst>
                <a:tab pos="174625" algn="l"/>
              </a:tabLst>
            </a:pPr>
            <a:endParaRPr lang="hu-HU" sz="2000" dirty="0">
              <a:latin typeface="Arial Narrow" panose="020B0606020202030204" pitchFamily="34" charset="0"/>
            </a:endParaRPr>
          </a:p>
          <a:p>
            <a:pPr>
              <a:tabLst>
                <a:tab pos="174625" algn="l"/>
              </a:tabLst>
            </a:pPr>
            <a:endParaRPr lang="hu-HU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tabLst>
                <a:tab pos="174625" algn="l"/>
              </a:tabLst>
            </a:pPr>
            <a:endParaRPr lang="hu-HU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  <a:p>
            <a:pPr>
              <a:tabLst>
                <a:tab pos="174625" algn="l"/>
              </a:tabLst>
            </a:pPr>
            <a:endParaRPr lang="en-US" sz="220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  <p:graphicFrame>
        <p:nvGraphicFramePr>
          <p:cNvPr id="14" name="Content Placeholder 13">
            <a:extLst>
              <a:ext uri="{FF2B5EF4-FFF2-40B4-BE49-F238E27FC236}">
                <a16:creationId xmlns:a16="http://schemas.microsoft.com/office/drawing/2014/main" id="{A5BF3B1C-4156-418E-B07B-B1D6D87111DD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717823132"/>
              </p:ext>
            </p:extLst>
          </p:nvPr>
        </p:nvGraphicFramePr>
        <p:xfrm>
          <a:off x="5181600" y="1280107"/>
          <a:ext cx="3305176" cy="35577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1EF70474-7CEB-4628-9864-FEF8A7B74B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0577024"/>
              </p:ext>
            </p:extLst>
          </p:nvPr>
        </p:nvGraphicFramePr>
        <p:xfrm>
          <a:off x="2317895" y="1290196"/>
          <a:ext cx="161636" cy="242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4" name="Equation" r:id="rId5" imgW="177480" imgH="266400" progId="Equation.DSMT4">
                  <p:embed/>
                </p:oleObj>
              </mc:Choice>
              <mc:Fallback>
                <p:oleObj name="Equation" r:id="rId5" imgW="177480" imgH="26640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0A84BE1A-2BBD-4246-9562-D24FDFB3D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317895" y="1290196"/>
                        <a:ext cx="161636" cy="242455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>
            <a:extLst>
              <a:ext uri="{FF2B5EF4-FFF2-40B4-BE49-F238E27FC236}">
                <a16:creationId xmlns:a16="http://schemas.microsoft.com/office/drawing/2014/main" id="{B022CE93-D375-489F-8619-150640D5C11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2354258"/>
              </p:ext>
            </p:extLst>
          </p:nvPr>
        </p:nvGraphicFramePr>
        <p:xfrm>
          <a:off x="3962401" y="1614381"/>
          <a:ext cx="262396" cy="2204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5" name="Equation" r:id="rId7" imgW="317160" imgH="266400" progId="Equation.DSMT4">
                  <p:embed/>
                </p:oleObj>
              </mc:Choice>
              <mc:Fallback>
                <p:oleObj name="Equation" r:id="rId7" imgW="317160" imgH="2664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433F42A-4F1C-4DEF-B0B1-B85FB67A52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962401" y="1614381"/>
                        <a:ext cx="262396" cy="220414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extLst>
              <a:ext uri="{FF2B5EF4-FFF2-40B4-BE49-F238E27FC236}">
                <a16:creationId xmlns:a16="http://schemas.microsoft.com/office/drawing/2014/main" id="{C949BBC2-B731-460B-8781-83CAAE8CBEF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828608"/>
              </p:ext>
            </p:extLst>
          </p:nvPr>
        </p:nvGraphicFramePr>
        <p:xfrm>
          <a:off x="3195272" y="4412754"/>
          <a:ext cx="241405" cy="2099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6" name="Equation" r:id="rId9" imgW="291960" imgH="253800" progId="Equation.DSMT4">
                  <p:embed/>
                </p:oleObj>
              </mc:Choice>
              <mc:Fallback>
                <p:oleObj name="Equation" r:id="rId9" imgW="291960" imgH="253800" progId="Equation.DSMT4">
                  <p:embed/>
                  <p:pic>
                    <p:nvPicPr>
                      <p:cNvPr id="14" name="Object 13">
                        <a:extLst>
                          <a:ext uri="{FF2B5EF4-FFF2-40B4-BE49-F238E27FC236}">
                            <a16:creationId xmlns:a16="http://schemas.microsoft.com/office/drawing/2014/main" id="{5E3D10FF-1139-47D4-BA7D-114D11AA26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195272" y="4412754"/>
                        <a:ext cx="241405" cy="209917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8340C01E-7870-4823-897E-F24CE0BD84B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4991326"/>
              </p:ext>
            </p:extLst>
          </p:nvPr>
        </p:nvGraphicFramePr>
        <p:xfrm>
          <a:off x="1195339" y="4760844"/>
          <a:ext cx="1858818" cy="21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7" name="Equation" r:id="rId11" imgW="2044440" imgH="241200" progId="Equation.DSMT4">
                  <p:embed/>
                </p:oleObj>
              </mc:Choice>
              <mc:Fallback>
                <p:oleObj name="Equation" r:id="rId11" imgW="204444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987F5C1-1BD4-4B46-88FD-006016C7AAB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195339" y="4760844"/>
                        <a:ext cx="1858818" cy="21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>
            <a:extLst>
              <a:ext uri="{FF2B5EF4-FFF2-40B4-BE49-F238E27FC236}">
                <a16:creationId xmlns:a16="http://schemas.microsoft.com/office/drawing/2014/main" id="{7EE56CD6-89CE-4B21-862E-79059CBEE1E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9230313"/>
              </p:ext>
            </p:extLst>
          </p:nvPr>
        </p:nvGraphicFramePr>
        <p:xfrm>
          <a:off x="1194064" y="3834644"/>
          <a:ext cx="1893455" cy="2193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8" name="Equation" r:id="rId13" imgW="2082600" imgH="241200" progId="Equation.DSMT4">
                  <p:embed/>
                </p:oleObj>
              </mc:Choice>
              <mc:Fallback>
                <p:oleObj name="Equation" r:id="rId13" imgW="208260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340C01E-7870-4823-897E-F24CE0BD8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194064" y="3834644"/>
                        <a:ext cx="1893455" cy="2193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>
            <a:extLst>
              <a:ext uri="{FF2B5EF4-FFF2-40B4-BE49-F238E27FC236}">
                <a16:creationId xmlns:a16="http://schemas.microsoft.com/office/drawing/2014/main" id="{641DCA63-04C2-4D14-AB8A-960C9681D19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034144"/>
              </p:ext>
            </p:extLst>
          </p:nvPr>
        </p:nvGraphicFramePr>
        <p:xfrm>
          <a:off x="3277927" y="3493343"/>
          <a:ext cx="317500" cy="1996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99" name="Equation" r:id="rId15" imgW="317160" imgH="253800" progId="Equation.DSMT4">
                  <p:embed/>
                </p:oleObj>
              </mc:Choice>
              <mc:Fallback>
                <p:oleObj name="Equation" r:id="rId15" imgW="317160" imgH="253800" progId="Equation.DSMT4">
                  <p:embed/>
                  <p:pic>
                    <p:nvPicPr>
                      <p:cNvPr id="19" name="Object 18">
                        <a:extLst>
                          <a:ext uri="{FF2B5EF4-FFF2-40B4-BE49-F238E27FC236}">
                            <a16:creationId xmlns:a16="http://schemas.microsoft.com/office/drawing/2014/main" id="{C949BBC2-B731-460B-8781-83CAAE8CBEF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277927" y="3493343"/>
                        <a:ext cx="317500" cy="199692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>
            <a:extLst>
              <a:ext uri="{FF2B5EF4-FFF2-40B4-BE49-F238E27FC236}">
                <a16:creationId xmlns:a16="http://schemas.microsoft.com/office/drawing/2014/main" id="{7385F9F7-7166-4A7E-9665-8E7F651D241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00410708"/>
              </p:ext>
            </p:extLst>
          </p:nvPr>
        </p:nvGraphicFramePr>
        <p:xfrm>
          <a:off x="5090072" y="4993305"/>
          <a:ext cx="438727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0" name="Equation" r:id="rId17" imgW="482400" imgH="279360" progId="Equation.DSMT4">
                  <p:embed/>
                </p:oleObj>
              </mc:Choice>
              <mc:Fallback>
                <p:oleObj name="Equation" r:id="rId17" imgW="482400" imgH="279360" progId="Equation.DSMT4">
                  <p:embed/>
                  <p:pic>
                    <p:nvPicPr>
                      <p:cNvPr id="22" name="Object 21">
                        <a:extLst>
                          <a:ext uri="{FF2B5EF4-FFF2-40B4-BE49-F238E27FC236}">
                            <a16:creationId xmlns:a16="http://schemas.microsoft.com/office/drawing/2014/main" id="{641DCA63-04C2-4D14-AB8A-960C9681D19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5090072" y="4993305"/>
                        <a:ext cx="438727" cy="254000"/>
                      </a:xfrm>
                      <a:prstGeom prst="rect">
                        <a:avLst/>
                      </a:prstGeom>
                      <a:solidFill>
                        <a:srgbClr val="FFB7B7"/>
                      </a:solidFill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Group 32">
            <a:extLst>
              <a:ext uri="{FF2B5EF4-FFF2-40B4-BE49-F238E27FC236}">
                <a16:creationId xmlns:a16="http://schemas.microsoft.com/office/drawing/2014/main" id="{B322E618-94E7-4B86-8FFE-97D71687A79B}"/>
              </a:ext>
            </a:extLst>
          </p:cNvPr>
          <p:cNvGrpSpPr/>
          <p:nvPr/>
        </p:nvGrpSpPr>
        <p:grpSpPr>
          <a:xfrm>
            <a:off x="5514527" y="1981200"/>
            <a:ext cx="1940010" cy="2133601"/>
            <a:chOff x="5514527" y="2126062"/>
            <a:chExt cx="1940010" cy="1829261"/>
          </a:xfrm>
        </p:grpSpPr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0B1B1823-6C91-4A9F-A213-0994ABEC004F}"/>
                </a:ext>
              </a:extLst>
            </p:cNvPr>
            <p:cNvGrpSpPr/>
            <p:nvPr/>
          </p:nvGrpSpPr>
          <p:grpSpPr>
            <a:xfrm>
              <a:off x="5819324" y="2238103"/>
              <a:ext cx="1635213" cy="1717220"/>
              <a:chOff x="5819324" y="2238103"/>
              <a:chExt cx="1635213" cy="1717220"/>
            </a:xfrm>
          </p:grpSpPr>
          <p:cxnSp>
            <p:nvCxnSpPr>
              <p:cNvPr id="25" name="Straight Connector 24">
                <a:extLst>
                  <a:ext uri="{FF2B5EF4-FFF2-40B4-BE49-F238E27FC236}">
                    <a16:creationId xmlns:a16="http://schemas.microsoft.com/office/drawing/2014/main" id="{C24428B3-A0CA-457F-8264-CEE7E6B08108}"/>
                  </a:ext>
                </a:extLst>
              </p:cNvPr>
              <p:cNvCxnSpPr/>
              <p:nvPr/>
            </p:nvCxnSpPr>
            <p:spPr>
              <a:xfrm flipV="1">
                <a:off x="7450182" y="2259873"/>
                <a:ext cx="0" cy="169545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>
                <a:extLst>
                  <a:ext uri="{FF2B5EF4-FFF2-40B4-BE49-F238E27FC236}">
                    <a16:creationId xmlns:a16="http://schemas.microsoft.com/office/drawing/2014/main" id="{591627D9-33E2-443D-A6C5-B246484C530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819324" y="2238103"/>
                <a:ext cx="1635213" cy="21770"/>
              </a:xfrm>
              <a:prstGeom prst="line">
                <a:avLst/>
              </a:prstGeom>
              <a:ln w="28575">
                <a:solidFill>
                  <a:srgbClr val="FF0000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288227B-8395-4889-9377-BBC329F43631}"/>
                </a:ext>
              </a:extLst>
            </p:cNvPr>
            <p:cNvSpPr/>
            <p:nvPr/>
          </p:nvSpPr>
          <p:spPr>
            <a:xfrm>
              <a:off x="5514527" y="2126062"/>
              <a:ext cx="228594" cy="188324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5" name="Object 34">
            <a:extLst>
              <a:ext uri="{FF2B5EF4-FFF2-40B4-BE49-F238E27FC236}">
                <a16:creationId xmlns:a16="http://schemas.microsoft.com/office/drawing/2014/main" id="{1053C16F-22D4-4B52-98B5-1850857F576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88113"/>
              </p:ext>
            </p:extLst>
          </p:nvPr>
        </p:nvGraphicFramePr>
        <p:xfrm>
          <a:off x="995363" y="2943225"/>
          <a:ext cx="2806700" cy="219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1" name="Equation" r:id="rId19" imgW="3085920" imgH="241200" progId="Equation.DSMT4">
                  <p:embed/>
                </p:oleObj>
              </mc:Choice>
              <mc:Fallback>
                <p:oleObj name="Equation" r:id="rId19" imgW="3085920" imgH="241200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8340C01E-7870-4823-897E-F24CE0BD84B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"/>
                      <a:stretch>
                        <a:fillRect/>
                      </a:stretch>
                    </p:blipFill>
                    <p:spPr>
                      <a:xfrm>
                        <a:off x="995363" y="2943225"/>
                        <a:ext cx="2806700" cy="2190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44" name="Group 43">
            <a:extLst>
              <a:ext uri="{FF2B5EF4-FFF2-40B4-BE49-F238E27FC236}">
                <a16:creationId xmlns:a16="http://schemas.microsoft.com/office/drawing/2014/main" id="{03287B84-E0D7-4EAA-8DEE-0FD35B3D2DFB}"/>
              </a:ext>
            </a:extLst>
          </p:cNvPr>
          <p:cNvGrpSpPr/>
          <p:nvPr/>
        </p:nvGrpSpPr>
        <p:grpSpPr>
          <a:xfrm>
            <a:off x="2882992" y="2313417"/>
            <a:ext cx="1536271" cy="517400"/>
            <a:chOff x="3687883" y="3778203"/>
            <a:chExt cx="1536271" cy="517400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9FDD10C-F0AF-4E1C-94EB-6C74A66AC3AE}"/>
                </a:ext>
              </a:extLst>
            </p:cNvPr>
            <p:cNvSpPr/>
            <p:nvPr/>
          </p:nvSpPr>
          <p:spPr>
            <a:xfrm>
              <a:off x="3687883" y="3778203"/>
              <a:ext cx="1536271" cy="228600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CED57FA-28B4-49B1-9277-4C6B155EA7CE}"/>
                </a:ext>
              </a:extLst>
            </p:cNvPr>
            <p:cNvSpPr/>
            <p:nvPr/>
          </p:nvSpPr>
          <p:spPr>
            <a:xfrm rot="16200000">
              <a:off x="4320815" y="3403512"/>
              <a:ext cx="259161" cy="1525021"/>
            </a:xfrm>
            <a:prstGeom prst="ellipse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2" name="Table 42">
            <a:extLst>
              <a:ext uri="{FF2B5EF4-FFF2-40B4-BE49-F238E27FC236}">
                <a16:creationId xmlns:a16="http://schemas.microsoft.com/office/drawing/2014/main" id="{5406C6C0-C0CB-4F9E-81EE-4D48BCB96B0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651747"/>
              </p:ext>
            </p:extLst>
          </p:nvPr>
        </p:nvGraphicFramePr>
        <p:xfrm>
          <a:off x="871442" y="2266918"/>
          <a:ext cx="3566794" cy="60811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1366648">
                  <a:extLst>
                    <a:ext uri="{9D8B030D-6E8A-4147-A177-3AD203B41FA5}">
                      <a16:colId xmlns:a16="http://schemas.microsoft.com/office/drawing/2014/main" val="3111267561"/>
                    </a:ext>
                  </a:extLst>
                </a:gridCol>
                <a:gridCol w="322334">
                  <a:extLst>
                    <a:ext uri="{9D8B030D-6E8A-4147-A177-3AD203B41FA5}">
                      <a16:colId xmlns:a16="http://schemas.microsoft.com/office/drawing/2014/main" val="4222209352"/>
                    </a:ext>
                  </a:extLst>
                </a:gridCol>
                <a:gridCol w="316510">
                  <a:extLst>
                    <a:ext uri="{9D8B030D-6E8A-4147-A177-3AD203B41FA5}">
                      <a16:colId xmlns:a16="http://schemas.microsoft.com/office/drawing/2014/main" val="2944588220"/>
                    </a:ext>
                  </a:extLst>
                </a:gridCol>
                <a:gridCol w="326408">
                  <a:extLst>
                    <a:ext uri="{9D8B030D-6E8A-4147-A177-3AD203B41FA5}">
                      <a16:colId xmlns:a16="http://schemas.microsoft.com/office/drawing/2014/main" val="2291802821"/>
                    </a:ext>
                  </a:extLst>
                </a:gridCol>
                <a:gridCol w="284075">
                  <a:extLst>
                    <a:ext uri="{9D8B030D-6E8A-4147-A177-3AD203B41FA5}">
                      <a16:colId xmlns:a16="http://schemas.microsoft.com/office/drawing/2014/main" val="4072869380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4286088876"/>
                    </a:ext>
                  </a:extLst>
                </a:gridCol>
                <a:gridCol w="304800">
                  <a:extLst>
                    <a:ext uri="{9D8B030D-6E8A-4147-A177-3AD203B41FA5}">
                      <a16:colId xmlns:a16="http://schemas.microsoft.com/office/drawing/2014/main" val="344646201"/>
                    </a:ext>
                  </a:extLst>
                </a:gridCol>
                <a:gridCol w="341219">
                  <a:extLst>
                    <a:ext uri="{9D8B030D-6E8A-4147-A177-3AD203B41FA5}">
                      <a16:colId xmlns:a16="http://schemas.microsoft.com/office/drawing/2014/main" val="2929342879"/>
                    </a:ext>
                  </a:extLst>
                </a:gridCol>
              </a:tblGrid>
              <a:tr h="304055">
                <a:tc>
                  <a:txBody>
                    <a:bodyPr/>
                    <a:lstStyle/>
                    <a:p>
                      <a:r>
                        <a:rPr lang="hu-HU" sz="1400" dirty="0" err="1">
                          <a:latin typeface="Arial Narrow" panose="020B0606020202030204" pitchFamily="34" charset="0"/>
                        </a:rPr>
                        <a:t>Notă</a:t>
                      </a:r>
                      <a:r>
                        <a:rPr lang="hu-HU" sz="1400" dirty="0">
                          <a:latin typeface="Arial Narrow" panose="020B0606020202030204" pitchFamily="34" charset="0"/>
                        </a:rPr>
                        <a:t>                                                                                                                                                                    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5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6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7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8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9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dirty="0">
                          <a:latin typeface="Arial Narrow" panose="020B0606020202030204" pitchFamily="34" charset="0"/>
                        </a:rPr>
                        <a:t>10</a:t>
                      </a:r>
                      <a:endParaRPr lang="en-US" sz="1400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62031778"/>
                  </a:ext>
                </a:extLst>
              </a:tr>
              <a:tr h="304055">
                <a:tc>
                  <a:txBody>
                    <a:bodyPr/>
                    <a:lstStyle/>
                    <a:p>
                      <a:r>
                        <a:rPr lang="hu-HU" sz="1400" b="1" dirty="0" err="1">
                          <a:latin typeface="Arial Narrow" panose="020B0606020202030204" pitchFamily="34" charset="0"/>
                        </a:rPr>
                        <a:t>Număr</a:t>
                      </a:r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 </a:t>
                      </a:r>
                      <a:r>
                        <a:rPr lang="hu-HU" sz="1400" b="1" dirty="0" err="1">
                          <a:latin typeface="Arial Narrow" panose="020B0606020202030204" pitchFamily="34" charset="0"/>
                        </a:rPr>
                        <a:t>elevi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2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3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3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7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6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4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u-HU" sz="1400" b="1" dirty="0">
                          <a:latin typeface="Arial Narrow" panose="020B0606020202030204" pitchFamily="34" charset="0"/>
                        </a:rPr>
                        <a:t>2 </a:t>
                      </a:r>
                      <a:endParaRPr lang="en-US" sz="1400" b="1" dirty="0">
                        <a:latin typeface="Arial Narrow" panose="020B0606020202030204" pitchFamily="34" charset="0"/>
                      </a:endParaRPr>
                    </a:p>
                  </a:txBody>
                  <a:tcPr marL="86872" marR="86872" marT="43436" marB="4343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91188248"/>
                  </a:ext>
                </a:extLst>
              </a:tr>
            </a:tbl>
          </a:graphicData>
        </a:graphic>
      </p:graphicFrame>
      <p:grpSp>
        <p:nvGrpSpPr>
          <p:cNvPr id="46" name="Group 45">
            <a:extLst>
              <a:ext uri="{FF2B5EF4-FFF2-40B4-BE49-F238E27FC236}">
                <a16:creationId xmlns:a16="http://schemas.microsoft.com/office/drawing/2014/main" id="{D238BF3F-0F5B-4807-90F9-49FA67839928}"/>
              </a:ext>
            </a:extLst>
          </p:cNvPr>
          <p:cNvGrpSpPr/>
          <p:nvPr/>
        </p:nvGrpSpPr>
        <p:grpSpPr>
          <a:xfrm>
            <a:off x="2238924" y="2301870"/>
            <a:ext cx="1588144" cy="538205"/>
            <a:chOff x="3871318" y="4027566"/>
            <a:chExt cx="1497324" cy="494301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3B9E9F56-ED84-4010-86F9-1CE52991F1D5}"/>
                </a:ext>
              </a:extLst>
            </p:cNvPr>
            <p:cNvSpPr/>
            <p:nvPr/>
          </p:nvSpPr>
          <p:spPr>
            <a:xfrm rot="16200000">
              <a:off x="4499294" y="3399590"/>
              <a:ext cx="228590" cy="1484541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089CBFEF-C7F8-4B6F-86CF-AE450979206B}"/>
                </a:ext>
              </a:extLst>
            </p:cNvPr>
            <p:cNvSpPr/>
            <p:nvPr/>
          </p:nvSpPr>
          <p:spPr>
            <a:xfrm rot="16200000">
              <a:off x="4512077" y="3665301"/>
              <a:ext cx="228590" cy="1484541"/>
            </a:xfrm>
            <a:prstGeom prst="ellipse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47" name="Object 46">
            <a:extLst>
              <a:ext uri="{FF2B5EF4-FFF2-40B4-BE49-F238E27FC236}">
                <a16:creationId xmlns:a16="http://schemas.microsoft.com/office/drawing/2014/main" id="{D38D4B18-79E5-4532-8C11-CD79A3996F0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8623083"/>
              </p:ext>
            </p:extLst>
          </p:nvPr>
        </p:nvGraphicFramePr>
        <p:xfrm>
          <a:off x="4775200" y="2368550"/>
          <a:ext cx="152400" cy="25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2" name="Equation" r:id="rId21" imgW="152280" imgH="253800" progId="Equation.DSMT4">
                  <p:embed/>
                </p:oleObj>
              </mc:Choice>
              <mc:Fallback>
                <p:oleObj name="Equation" r:id="rId21" imgW="15228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2"/>
                      <a:stretch>
                        <a:fillRect/>
                      </a:stretch>
                    </p:blipFill>
                    <p:spPr>
                      <a:xfrm>
                        <a:off x="4775200" y="2368550"/>
                        <a:ext cx="152400" cy="254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>
            <a:extLst>
              <a:ext uri="{FF2B5EF4-FFF2-40B4-BE49-F238E27FC236}">
                <a16:creationId xmlns:a16="http://schemas.microsoft.com/office/drawing/2014/main" id="{C0E8DB04-8AF0-4106-B73B-285D85B46C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2477894"/>
              </p:ext>
            </p:extLst>
          </p:nvPr>
        </p:nvGraphicFramePr>
        <p:xfrm>
          <a:off x="1720436" y="5656733"/>
          <a:ext cx="54356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703" name="Equation" r:id="rId23" imgW="5435280" imgH="571320" progId="Equation.DSMT4">
                  <p:embed/>
                </p:oleObj>
              </mc:Choice>
              <mc:Fallback>
                <p:oleObj name="Equation" r:id="rId23" imgW="5435280" imgH="5713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1720436" y="5656733"/>
                        <a:ext cx="5435600" cy="5715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>
            <a:extLst>
              <a:ext uri="{FF2B5EF4-FFF2-40B4-BE49-F238E27FC236}">
                <a16:creationId xmlns:a16="http://schemas.microsoft.com/office/drawing/2014/main" id="{F95498BF-A50D-4362-95F3-761FEDB8D120}"/>
              </a:ext>
            </a:extLst>
          </p:cNvPr>
          <p:cNvSpPr/>
          <p:nvPr/>
        </p:nvSpPr>
        <p:spPr>
          <a:xfrm>
            <a:off x="2238924" y="2575582"/>
            <a:ext cx="2154103" cy="329084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89868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Graphic spid="14" grpId="0">
        <p:bldAsOne/>
      </p:bldGraphic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2675</TotalTime>
  <Words>1099</Words>
  <Application>Microsoft Office PowerPoint</Application>
  <PresentationFormat>On-screen Show (4:3)</PresentationFormat>
  <Paragraphs>155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Arial Narrow</vt:lpstr>
      <vt:lpstr>Calibri</vt:lpstr>
      <vt:lpstr>Garamond</vt:lpstr>
      <vt:lpstr>Wingdings</vt:lpstr>
      <vt:lpstr>Organic</vt:lpstr>
      <vt:lpstr>Equation</vt:lpstr>
      <vt:lpstr>PowerPoint Presentation</vt:lpstr>
      <vt:lpstr>Noțiuni introductive</vt:lpstr>
      <vt:lpstr>PowerPoint Presentation</vt:lpstr>
      <vt:lpstr>Principalele tipuri de diagrame </vt:lpstr>
      <vt:lpstr>Probleme</vt:lpstr>
      <vt:lpstr>1) Tabelul de mai jos arată distribuția înălțimilor în centimetri a membrilor unei echipe de fotbal dintr-o școală.</vt:lpstr>
      <vt:lpstr>PowerPoint Presentation</vt:lpstr>
      <vt:lpstr>4) În graficul de mai jos sunt prezentate, separat numărul de băieți și numărul de fete din clasele a VIII-a dintr-o școală.</vt:lpstr>
      <vt:lpstr>5) Rezultatele unei clase la un test scris la matematică sunt prezentate în graficul de bare de mai jos:</vt:lpstr>
      <vt:lpstr>PowerPoint Presentation</vt:lpstr>
      <vt:lpstr>7) Într-un magazin sunt 400 kg de fructe, iar diagrama de mai jos arată distribuția procentuală a fructelor.</vt:lpstr>
      <vt:lpstr>PowerPoint Presentation</vt:lpstr>
      <vt:lpstr>PowerPoint Presentation</vt:lpstr>
      <vt:lpstr>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Adatszervezés, ábrázolás grafikonok segítségével</dc:title>
  <dc:creator>IK</dc:creator>
  <cp:lastModifiedBy>CSilla</cp:lastModifiedBy>
  <cp:revision>223</cp:revision>
  <dcterms:created xsi:type="dcterms:W3CDTF">2020-03-17T23:05:48Z</dcterms:created>
  <dcterms:modified xsi:type="dcterms:W3CDTF">2020-05-22T18:39:36Z</dcterms:modified>
</cp:coreProperties>
</file>