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0"/>
  </p:notesMasterIdLst>
  <p:sldIdLst>
    <p:sldId id="256" r:id="rId2"/>
    <p:sldId id="257" r:id="rId3"/>
    <p:sldId id="273" r:id="rId4"/>
    <p:sldId id="274" r:id="rId5"/>
    <p:sldId id="277" r:id="rId6"/>
    <p:sldId id="275" r:id="rId7"/>
    <p:sldId id="276" r:id="rId8"/>
    <p:sldId id="27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mola" initials="I" lastIdx="1" clrIdx="0">
    <p:extLst>
      <p:ext uri="{19B8F6BF-5375-455C-9EA6-DF929625EA0E}">
        <p15:presenceInfo xmlns:p15="http://schemas.microsoft.com/office/powerpoint/2012/main" userId="c2c3dba0980f221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98028-31E3-4AEB-BB13-0052ADA780AF}" type="datetimeFigureOut">
              <a:rPr lang="hu-HU" smtClean="0"/>
              <a:t>2020. 06. 08.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44A10-5705-4046-8B95-4227E60F55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3765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6B3F359-80BA-48AE-8929-95E3DAD58D87}" type="datetimeFigureOut">
              <a:rPr lang="hu-HU" smtClean="0"/>
              <a:t>2020. 06. 08.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8C72DB9-C737-4738-B7E2-3D4A03D3C7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831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F359-80BA-48AE-8929-95E3DAD58D87}" type="datetimeFigureOut">
              <a:rPr lang="hu-HU" smtClean="0"/>
              <a:t>2020. 06. 08.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2DB9-C737-4738-B7E2-3D4A03D3C7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923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F359-80BA-48AE-8929-95E3DAD58D87}" type="datetimeFigureOut">
              <a:rPr lang="hu-HU" smtClean="0"/>
              <a:t>2020. 06. 08.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2DB9-C737-4738-B7E2-3D4A03D3C7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318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F359-80BA-48AE-8929-95E3DAD58D87}" type="datetimeFigureOut">
              <a:rPr lang="hu-HU" smtClean="0"/>
              <a:t>2020. 06. 08.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2DB9-C737-4738-B7E2-3D4A03D3C7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731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F359-80BA-48AE-8929-95E3DAD58D87}" type="datetimeFigureOut">
              <a:rPr lang="hu-HU" smtClean="0"/>
              <a:t>2020. 06. 08.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2DB9-C737-4738-B7E2-3D4A03D3C7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630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F359-80BA-48AE-8929-95E3DAD58D87}" type="datetimeFigureOut">
              <a:rPr lang="hu-HU" smtClean="0"/>
              <a:t>2020. 06. 08.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2DB9-C737-4738-B7E2-3D4A03D3C7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217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F359-80BA-48AE-8929-95E3DAD58D87}" type="datetimeFigureOut">
              <a:rPr lang="hu-HU" smtClean="0"/>
              <a:t>2020. 06. 08.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2DB9-C737-4738-B7E2-3D4A03D3C7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119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F359-80BA-48AE-8929-95E3DAD58D87}" type="datetimeFigureOut">
              <a:rPr lang="hu-HU" smtClean="0"/>
              <a:t>2020. 06. 08.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2DB9-C737-4738-B7E2-3D4A03D3C7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097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F359-80BA-48AE-8929-95E3DAD58D87}" type="datetimeFigureOut">
              <a:rPr lang="hu-HU" smtClean="0"/>
              <a:t>2020. 06. 08.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2DB9-C737-4738-B7E2-3D4A03D3C7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781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F359-80BA-48AE-8929-95E3DAD58D87}" type="datetimeFigureOut">
              <a:rPr lang="hu-HU" smtClean="0"/>
              <a:t>2020. 06. 08.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8C72DB9-C737-4738-B7E2-3D4A03D3C7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4943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6B3F359-80BA-48AE-8929-95E3DAD58D87}" type="datetimeFigureOut">
              <a:rPr lang="hu-HU" smtClean="0"/>
              <a:t>2020. 06. 08.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8C72DB9-C737-4738-B7E2-3D4A03D3C7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8011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6B3F359-80BA-48AE-8929-95E3DAD58D87}" type="datetimeFigureOut">
              <a:rPr lang="hu-HU" smtClean="0"/>
              <a:t>2020. 06. 08.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E8C72DB9-C737-4738-B7E2-3D4A03D3C7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939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D21A5A-A3D2-4CDB-9946-B69381503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512" y="937681"/>
            <a:ext cx="10873459" cy="1515533"/>
          </a:xfrm>
        </p:spPr>
        <p:txBody>
          <a:bodyPr/>
          <a:lstStyle/>
          <a:p>
            <a:r>
              <a:rPr lang="hu-HU" dirty="0"/>
              <a:t>A SZAPORÍTÓRENDSZER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9588461-4392-45F5-837F-6025196F3A08}"/>
              </a:ext>
            </a:extLst>
          </p:cNvPr>
          <p:cNvSpPr txBox="1"/>
          <p:nvPr/>
        </p:nvSpPr>
        <p:spPr>
          <a:xfrm>
            <a:off x="8767717" y="2354257"/>
            <a:ext cx="3613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err="1"/>
              <a:t>Zágoni</a:t>
            </a:r>
            <a:r>
              <a:rPr lang="hu-HU" sz="3600" dirty="0"/>
              <a:t> Imola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EA55A-93BB-4733-B697-84EE586E5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" y="2887373"/>
            <a:ext cx="4938591" cy="3970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297B89-2305-44EC-91FE-091315B6C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424" y="2887373"/>
            <a:ext cx="4037610" cy="403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2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5FF3D9-B99B-4B00-B472-E9F864D79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216568"/>
            <a:ext cx="10772775" cy="1204139"/>
          </a:xfrm>
        </p:spPr>
        <p:txBody>
          <a:bodyPr/>
          <a:lstStyle/>
          <a:p>
            <a:pPr algn="ctr"/>
            <a:r>
              <a:rPr lang="hu-HU" b="1" dirty="0"/>
              <a:t>SZEREPE ÉS ALKOTÓRÉSZEI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BCB7AEA-A10D-4636-827A-7992D71C4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1549667"/>
            <a:ext cx="11277477" cy="5091765"/>
          </a:xfrm>
        </p:spPr>
        <p:txBody>
          <a:bodyPr>
            <a:normAutofit fontScale="92500"/>
          </a:bodyPr>
          <a:lstStyle/>
          <a:p>
            <a:r>
              <a:rPr lang="hu-HU" sz="2800" dirty="0"/>
              <a:t>- </a:t>
            </a:r>
            <a:r>
              <a:rPr lang="hu-HU" sz="3000" dirty="0"/>
              <a:t>utódok létrehozása révén a faj fennmaradását biztosítja; </a:t>
            </a:r>
          </a:p>
          <a:p>
            <a:r>
              <a:rPr lang="hu-HU" sz="2800" dirty="0">
                <a:solidFill>
                  <a:srgbClr val="00B0F0"/>
                </a:solidFill>
              </a:rPr>
              <a:t>A női szaporítórendszer áll:                      A férfi szaporítórendszer áll: </a:t>
            </a:r>
          </a:p>
          <a:p>
            <a:r>
              <a:rPr lang="hu-HU" sz="4000" b="1" dirty="0">
                <a:solidFill>
                  <a:srgbClr val="FF0000"/>
                </a:solidFill>
              </a:rPr>
              <a:t>1. páros petefészek		        1. páros here</a:t>
            </a:r>
          </a:p>
          <a:p>
            <a:r>
              <a:rPr lang="hu-HU" sz="4000" b="1" dirty="0">
                <a:solidFill>
                  <a:srgbClr val="FF0000"/>
                </a:solidFill>
              </a:rPr>
              <a:t>2. két petevezeték	                 2. ondóvezeték, húgycső</a:t>
            </a:r>
          </a:p>
          <a:p>
            <a:r>
              <a:rPr lang="hu-HU" sz="4000" b="1" dirty="0">
                <a:solidFill>
                  <a:srgbClr val="FF0000"/>
                </a:solidFill>
              </a:rPr>
              <a:t>3. méh					3. –</a:t>
            </a:r>
          </a:p>
          <a:p>
            <a:r>
              <a:rPr lang="hu-HU" sz="4000" b="1" dirty="0">
                <a:solidFill>
                  <a:srgbClr val="FF0000"/>
                </a:solidFill>
              </a:rPr>
              <a:t>4. hüvely/vagina			4. hímvessző vagy pénisz</a:t>
            </a:r>
          </a:p>
          <a:p>
            <a:r>
              <a:rPr lang="hu-HU" sz="4000" b="1" dirty="0">
                <a:solidFill>
                  <a:srgbClr val="FF0000"/>
                </a:solidFill>
              </a:rPr>
              <a:t>5. járulékos mirigyek:         5. jár. </a:t>
            </a:r>
            <a:r>
              <a:rPr lang="hu-HU" sz="4000" b="1" dirty="0" err="1">
                <a:solidFill>
                  <a:srgbClr val="FF0000"/>
                </a:solidFill>
              </a:rPr>
              <a:t>mir</a:t>
            </a:r>
            <a:r>
              <a:rPr lang="hu-HU" sz="4000" b="1" dirty="0">
                <a:solidFill>
                  <a:srgbClr val="FF0000"/>
                </a:solidFill>
              </a:rPr>
              <a:t>: prosztata, ondóhólyag</a:t>
            </a:r>
          </a:p>
          <a:p>
            <a:r>
              <a:rPr lang="hu-HU" sz="4000" b="1" dirty="0">
                <a:solidFill>
                  <a:srgbClr val="FF0000"/>
                </a:solidFill>
              </a:rPr>
              <a:t>     emlőmirigyek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14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E46BE-CCB5-4B43-812C-638625699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8522402" cy="973007"/>
          </a:xfrm>
        </p:spPr>
        <p:txBody>
          <a:bodyPr/>
          <a:lstStyle/>
          <a:p>
            <a:pPr algn="ctr"/>
            <a:r>
              <a:rPr lang="hu-HU" b="1" dirty="0"/>
              <a:t>A női és férfi nemi mirigyek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4DB17-37ED-4273-A489-BC88F9A2F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897" y="2219397"/>
            <a:ext cx="10753725" cy="4139070"/>
          </a:xfrm>
        </p:spPr>
        <p:txBody>
          <a:bodyPr/>
          <a:lstStyle/>
          <a:p>
            <a:r>
              <a:rPr lang="hu-HU" b="1" dirty="0">
                <a:solidFill>
                  <a:srgbClr val="FF0000"/>
                </a:solidFill>
              </a:rPr>
              <a:t>A </a:t>
            </a:r>
            <a:r>
              <a:rPr lang="hu-HU" b="1" dirty="0" err="1">
                <a:solidFill>
                  <a:srgbClr val="FF0000"/>
                </a:solidFill>
              </a:rPr>
              <a:t>petefészekek</a:t>
            </a:r>
            <a:r>
              <a:rPr lang="hu-HU" dirty="0"/>
              <a:t>: páros, vegyes mirigyek, hasüregben helyezkednek el</a:t>
            </a:r>
          </a:p>
          <a:p>
            <a:r>
              <a:rPr lang="hu-HU" b="1" dirty="0" err="1">
                <a:solidFill>
                  <a:srgbClr val="00B0F0"/>
                </a:solidFill>
              </a:rPr>
              <a:t>Exokrin</a:t>
            </a:r>
            <a:r>
              <a:rPr lang="hu-HU" b="1" dirty="0">
                <a:solidFill>
                  <a:srgbClr val="00B0F0"/>
                </a:solidFill>
              </a:rPr>
              <a:t> funkciójuk</a:t>
            </a:r>
            <a:r>
              <a:rPr lang="hu-HU" dirty="0"/>
              <a:t>: </a:t>
            </a:r>
            <a:r>
              <a:rPr lang="hu-HU" b="1" dirty="0">
                <a:solidFill>
                  <a:srgbClr val="FF0000"/>
                </a:solidFill>
              </a:rPr>
              <a:t>petesejtek</a:t>
            </a:r>
            <a:r>
              <a:rPr lang="hu-HU" dirty="0"/>
              <a:t>/női </a:t>
            </a:r>
            <a:r>
              <a:rPr lang="hu-HU" dirty="0" err="1"/>
              <a:t>gaméták</a:t>
            </a:r>
            <a:r>
              <a:rPr lang="hu-HU" dirty="0"/>
              <a:t> termelése (ezek </a:t>
            </a:r>
            <a:r>
              <a:rPr lang="hu-HU" dirty="0" err="1"/>
              <a:t>haploidok</a:t>
            </a:r>
            <a:r>
              <a:rPr lang="hu-HU" dirty="0"/>
              <a:t>, n=23)</a:t>
            </a:r>
          </a:p>
          <a:p>
            <a:r>
              <a:rPr lang="hu-HU" b="1" dirty="0">
                <a:solidFill>
                  <a:srgbClr val="00B0F0"/>
                </a:solidFill>
              </a:rPr>
              <a:t>Endokrin funkciójuk</a:t>
            </a:r>
            <a:r>
              <a:rPr lang="hu-HU" dirty="0"/>
              <a:t>: nemi hormonok termelése: </a:t>
            </a:r>
            <a:r>
              <a:rPr lang="hu-HU" b="1" dirty="0">
                <a:solidFill>
                  <a:srgbClr val="FF0000"/>
                </a:solidFill>
              </a:rPr>
              <a:t>ösztrogén és progeszteron</a:t>
            </a:r>
          </a:p>
          <a:p>
            <a:r>
              <a:rPr lang="hu-HU" dirty="0"/>
              <a:t>A petefészkek működését az </a:t>
            </a:r>
            <a:r>
              <a:rPr lang="hu-HU" dirty="0" err="1"/>
              <a:t>adenohipofízis</a:t>
            </a:r>
            <a:r>
              <a:rPr lang="hu-HU" dirty="0"/>
              <a:t> biztosítja </a:t>
            </a:r>
            <a:r>
              <a:rPr lang="hu-HU" b="1" dirty="0">
                <a:solidFill>
                  <a:srgbClr val="00B050"/>
                </a:solidFill>
              </a:rPr>
              <a:t>FSH és LH </a:t>
            </a:r>
            <a:r>
              <a:rPr lang="hu-HU" dirty="0" err="1"/>
              <a:t>trophormonok</a:t>
            </a:r>
            <a:r>
              <a:rPr lang="hu-HU" dirty="0"/>
              <a:t> révén. Az FSH és LH hormonok termelődését a hipotalamusz GNRH hormonjai szabályozzák. </a:t>
            </a:r>
          </a:p>
          <a:p>
            <a:r>
              <a:rPr lang="hu-HU" dirty="0"/>
              <a:t>A női nemi hormonok felelősek a </a:t>
            </a:r>
            <a:r>
              <a:rPr lang="hu-HU" dirty="0">
                <a:solidFill>
                  <a:srgbClr val="00B050"/>
                </a:solidFill>
              </a:rPr>
              <a:t>másodlagos női nemi jellegek </a:t>
            </a:r>
            <a:r>
              <a:rPr lang="hu-HU" dirty="0"/>
              <a:t>kialakulásáért (mellek, széles csípő, magasabb hang, szőrzet) valamint a </a:t>
            </a:r>
            <a:r>
              <a:rPr lang="hu-HU" dirty="0">
                <a:solidFill>
                  <a:srgbClr val="00B050"/>
                </a:solidFill>
              </a:rPr>
              <a:t>peteérésért</a:t>
            </a:r>
            <a:r>
              <a:rPr lang="hu-HU" dirty="0"/>
              <a:t>, </a:t>
            </a:r>
            <a:r>
              <a:rPr lang="hu-HU" dirty="0">
                <a:solidFill>
                  <a:srgbClr val="00B050"/>
                </a:solidFill>
              </a:rPr>
              <a:t>menstruációs ciklus </a:t>
            </a:r>
            <a:r>
              <a:rPr lang="hu-HU" dirty="0"/>
              <a:t>változásaiért. A női </a:t>
            </a:r>
            <a:r>
              <a:rPr lang="hu-HU" dirty="0" err="1"/>
              <a:t>szap</a:t>
            </a:r>
            <a:r>
              <a:rPr lang="hu-HU" dirty="0"/>
              <a:t>. rendszer </a:t>
            </a:r>
            <a:r>
              <a:rPr lang="hu-HU" dirty="0">
                <a:solidFill>
                  <a:srgbClr val="00B050"/>
                </a:solidFill>
              </a:rPr>
              <a:t>működése ciklikus</a:t>
            </a:r>
            <a:r>
              <a:rPr lang="hu-HU" dirty="0"/>
              <a:t>, a férfié folyamatos.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CC3B12-AB65-430F-988F-793CAA405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651" y="0"/>
            <a:ext cx="3332350" cy="221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5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5F67F-14DD-4DC7-AA29-08A3A37D8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74" y="2890454"/>
            <a:ext cx="10753725" cy="3766185"/>
          </a:xfrm>
        </p:spPr>
        <p:txBody>
          <a:bodyPr>
            <a:normAutofit fontScale="92500"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A herék</a:t>
            </a:r>
            <a:r>
              <a:rPr lang="hu-HU" dirty="0"/>
              <a:t>: páros, vegyes mirigyek, hasüregen kívül, a herezacskóban helyezkednek el, mivel működésükhöz a testüregen kívüli hőmérséklet szükséges.</a:t>
            </a:r>
          </a:p>
          <a:p>
            <a:r>
              <a:rPr lang="hu-HU" b="1" dirty="0" err="1">
                <a:solidFill>
                  <a:srgbClr val="00B0F0"/>
                </a:solidFill>
              </a:rPr>
              <a:t>Exokrin</a:t>
            </a:r>
            <a:r>
              <a:rPr lang="hu-HU" b="1" dirty="0">
                <a:solidFill>
                  <a:srgbClr val="00B0F0"/>
                </a:solidFill>
              </a:rPr>
              <a:t> funkciójuk</a:t>
            </a:r>
            <a:r>
              <a:rPr lang="hu-HU" dirty="0"/>
              <a:t>: </a:t>
            </a:r>
            <a:r>
              <a:rPr lang="hu-HU" b="1" dirty="0">
                <a:solidFill>
                  <a:srgbClr val="FF0000"/>
                </a:solidFill>
              </a:rPr>
              <a:t>spermiumok</a:t>
            </a:r>
            <a:r>
              <a:rPr lang="hu-HU" dirty="0"/>
              <a:t>/ondósejtek/hím </a:t>
            </a:r>
            <a:r>
              <a:rPr lang="hu-HU" dirty="0" err="1"/>
              <a:t>gaméták</a:t>
            </a:r>
            <a:r>
              <a:rPr lang="hu-HU" dirty="0"/>
              <a:t> termelése (ezek </a:t>
            </a:r>
            <a:r>
              <a:rPr lang="hu-HU" dirty="0" err="1"/>
              <a:t>haploidok</a:t>
            </a:r>
            <a:r>
              <a:rPr lang="hu-HU" dirty="0"/>
              <a:t>, n=23)</a:t>
            </a:r>
          </a:p>
          <a:p>
            <a:r>
              <a:rPr lang="hu-HU" b="1" dirty="0">
                <a:solidFill>
                  <a:srgbClr val="00B0F0"/>
                </a:solidFill>
              </a:rPr>
              <a:t>Endokrin funkciójuk</a:t>
            </a:r>
            <a:r>
              <a:rPr lang="hu-HU" dirty="0"/>
              <a:t>: nemi hormonok termelése: </a:t>
            </a:r>
            <a:r>
              <a:rPr lang="hu-HU" b="1" dirty="0">
                <a:solidFill>
                  <a:srgbClr val="FF0000"/>
                </a:solidFill>
              </a:rPr>
              <a:t>tesztoszteron</a:t>
            </a:r>
          </a:p>
          <a:p>
            <a:r>
              <a:rPr lang="hu-HU" dirty="0"/>
              <a:t>A herék működését az </a:t>
            </a:r>
            <a:r>
              <a:rPr lang="hu-HU" dirty="0" err="1"/>
              <a:t>adenohipofízis</a:t>
            </a:r>
            <a:r>
              <a:rPr lang="hu-HU" dirty="0"/>
              <a:t> biztosítja </a:t>
            </a:r>
            <a:r>
              <a:rPr lang="hu-HU" b="1" dirty="0">
                <a:solidFill>
                  <a:srgbClr val="00B050"/>
                </a:solidFill>
              </a:rPr>
              <a:t>FSH és LH </a:t>
            </a:r>
            <a:r>
              <a:rPr lang="hu-HU" dirty="0" err="1"/>
              <a:t>trophormonok</a:t>
            </a:r>
            <a:r>
              <a:rPr lang="hu-HU" dirty="0"/>
              <a:t> révén. Az FSH és LH hormonok termelődését a hipotalamusz GNRH hormonjai szabályozzák. </a:t>
            </a:r>
          </a:p>
          <a:p>
            <a:r>
              <a:rPr lang="hu-HU" dirty="0"/>
              <a:t>A hím nemi hormonok felelősek a </a:t>
            </a:r>
            <a:r>
              <a:rPr lang="hu-HU" dirty="0">
                <a:solidFill>
                  <a:srgbClr val="00B050"/>
                </a:solidFill>
              </a:rPr>
              <a:t>másodlagos férfi nemi jellegek </a:t>
            </a:r>
            <a:r>
              <a:rPr lang="hu-HU" dirty="0"/>
              <a:t>kialakulásáért (arc- és testszőrzet, mély hang, nagyobb izomtömeg, keskenyebb csípő) valamint a </a:t>
            </a:r>
            <a:r>
              <a:rPr lang="hu-HU" dirty="0">
                <a:solidFill>
                  <a:srgbClr val="00B050"/>
                </a:solidFill>
              </a:rPr>
              <a:t>spermiumok termelődéséért</a:t>
            </a:r>
            <a:r>
              <a:rPr lang="hu-HU" dirty="0"/>
              <a:t>. A női </a:t>
            </a:r>
            <a:r>
              <a:rPr lang="hu-HU" dirty="0" err="1"/>
              <a:t>szap</a:t>
            </a:r>
            <a:r>
              <a:rPr lang="hu-HU" dirty="0"/>
              <a:t>. rendszer </a:t>
            </a:r>
            <a:r>
              <a:rPr lang="hu-HU" dirty="0">
                <a:solidFill>
                  <a:srgbClr val="00B050"/>
                </a:solidFill>
              </a:rPr>
              <a:t>működése </a:t>
            </a:r>
            <a:r>
              <a:rPr lang="hu-HU" dirty="0">
                <a:solidFill>
                  <a:schemeClr val="tx1"/>
                </a:solidFill>
              </a:rPr>
              <a:t>ciklikus, </a:t>
            </a:r>
            <a:r>
              <a:rPr lang="hu-HU" dirty="0"/>
              <a:t>a férfié </a:t>
            </a:r>
            <a:r>
              <a:rPr lang="hu-HU" dirty="0">
                <a:solidFill>
                  <a:srgbClr val="00B050"/>
                </a:solidFill>
              </a:rPr>
              <a:t>folyamatos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6B002BD-91DE-4865-B530-89D1E4826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500063"/>
            <a:ext cx="7869258" cy="1150607"/>
          </a:xfrm>
        </p:spPr>
        <p:txBody>
          <a:bodyPr/>
          <a:lstStyle/>
          <a:p>
            <a:pPr algn="ctr"/>
            <a:r>
              <a:rPr lang="hu-HU" b="1" dirty="0"/>
              <a:t>A női és férfi nemi mirigyek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9BD9B2-CA53-4516-B324-1BD022DF4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481" y="0"/>
            <a:ext cx="3760519" cy="291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67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FF00E-7EE9-4C6B-ADBD-F888F415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03761"/>
            <a:ext cx="10772775" cy="1175657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>Fogamzás és fogamzásgátlás, családtervezés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124A9-0416-4249-822D-D5767B97D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56" y="1430606"/>
            <a:ext cx="10753725" cy="3960940"/>
          </a:xfrm>
        </p:spPr>
        <p:txBody>
          <a:bodyPr/>
          <a:lstStyle/>
          <a:p>
            <a:r>
              <a:rPr lang="hu-HU" dirty="0">
                <a:solidFill>
                  <a:srgbClr val="00B050"/>
                </a:solidFill>
              </a:rPr>
              <a:t>Fogamzás</a:t>
            </a:r>
            <a:r>
              <a:rPr lang="hu-HU" dirty="0"/>
              <a:t>: spermium + petesejt = </a:t>
            </a:r>
            <a:r>
              <a:rPr lang="hu-HU" dirty="0" err="1"/>
              <a:t>diploid</a:t>
            </a:r>
            <a:r>
              <a:rPr lang="hu-HU" dirty="0"/>
              <a:t> zigóta (2n=46), ezt nevezzük megtermékenyítésnek, a petevezetékben történik</a:t>
            </a:r>
          </a:p>
          <a:p>
            <a:r>
              <a:rPr lang="hu-HU" dirty="0"/>
              <a:t>A zigóta osztódik </a:t>
            </a:r>
            <a:r>
              <a:rPr lang="hu-HU" dirty="0" err="1"/>
              <a:t>mitotikusan</a:t>
            </a:r>
            <a:r>
              <a:rPr lang="hu-HU" dirty="0"/>
              <a:t>/számtartóan és az embrió/magzat beágyazódik</a:t>
            </a:r>
          </a:p>
          <a:p>
            <a:r>
              <a:rPr lang="hu-HU" dirty="0"/>
              <a:t>a méhben, 9 hónapig (kb. 40 hétig) fejlődik, majd szüléssel világra jön.</a:t>
            </a:r>
          </a:p>
          <a:p>
            <a:r>
              <a:rPr lang="hu-HU" dirty="0"/>
              <a:t>A modern fogamzásgátló módszerekkel egy pár </a:t>
            </a:r>
            <a:r>
              <a:rPr lang="hu-HU" dirty="0">
                <a:solidFill>
                  <a:srgbClr val="00B050"/>
                </a:solidFill>
              </a:rPr>
              <a:t>megtervezheti a születendő gyermekeinek számát</a:t>
            </a:r>
            <a:r>
              <a:rPr lang="hu-HU" dirty="0"/>
              <a:t>. </a:t>
            </a:r>
          </a:p>
          <a:p>
            <a:r>
              <a:rPr lang="hu-HU" dirty="0"/>
              <a:t>Ilyen módszerek: gumióvszer, fogamzásgátló tabletták, spirál felhelyezése a méhbe, pesszárium, műtéti sterilizálás, kevésbé hatékony természetes módszerek (naptár-módszer, hőmérős-módszer, megszakított közösülés).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2E019-ED81-4CE7-830F-F719F4E7D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752" y="5010150"/>
            <a:ext cx="2476500" cy="1847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5C6EB-2120-4381-B2DA-8645369FC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631" y="4884615"/>
            <a:ext cx="2109849" cy="19734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085A6D-4735-4E61-9513-85E7F8206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23684"/>
            <a:ext cx="2857500" cy="160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DFFA7B-B319-48BC-9271-014C3619A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611" y="5242734"/>
            <a:ext cx="2857500" cy="160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EA99D4-AB20-4EE8-93FD-11D700BF7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8127" y="18478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91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9C617-6E4E-4AC7-9896-59B982AEF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4" y="238027"/>
            <a:ext cx="10772775" cy="759251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>A szaporító rendszer betegségei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31010-4BA9-4931-96B6-982E5A2BC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215" y="1151908"/>
            <a:ext cx="10753725" cy="4293449"/>
          </a:xfrm>
        </p:spPr>
        <p:txBody>
          <a:bodyPr/>
          <a:lstStyle/>
          <a:p>
            <a:r>
              <a:rPr lang="hu-HU" b="1" dirty="0">
                <a:solidFill>
                  <a:srgbClr val="00B050"/>
                </a:solidFill>
              </a:rPr>
              <a:t>Férfi</a:t>
            </a:r>
            <a:r>
              <a:rPr lang="hu-HU" dirty="0"/>
              <a:t>: </a:t>
            </a:r>
            <a:r>
              <a:rPr lang="hu-HU" dirty="0">
                <a:solidFill>
                  <a:srgbClr val="FF0000"/>
                </a:solidFill>
              </a:rPr>
              <a:t>prosztata </a:t>
            </a:r>
            <a:r>
              <a:rPr lang="hu-HU" dirty="0" err="1">
                <a:solidFill>
                  <a:srgbClr val="FF0000"/>
                </a:solidFill>
              </a:rPr>
              <a:t>adenóma</a:t>
            </a:r>
            <a:r>
              <a:rPr lang="hu-HU" dirty="0"/>
              <a:t>: a dülmirigy jóindulatú daganata, 50 év feletti férfiaknál gyakoribb, tünetei akadozó vizelet, gyakoribb vizeletürítési inger</a:t>
            </a:r>
          </a:p>
          <a:p>
            <a:r>
              <a:rPr lang="hu-HU" dirty="0">
                <a:solidFill>
                  <a:srgbClr val="FF0000"/>
                </a:solidFill>
              </a:rPr>
              <a:t>Hererák</a:t>
            </a:r>
            <a:r>
              <a:rPr lang="hu-HU" dirty="0"/>
              <a:t>: fiatalabb férfiak betegsége inkább, a herék sejtjeinek rosszindulatú elfajulása okozza, tünetei: megnagyobbodott herék, herefájdalom, ha időben felfedezik jó eséllyel gyógyítható</a:t>
            </a:r>
          </a:p>
          <a:p>
            <a:r>
              <a:rPr lang="hu-HU" b="1" dirty="0">
                <a:solidFill>
                  <a:srgbClr val="00B050"/>
                </a:solidFill>
              </a:rPr>
              <a:t>Női</a:t>
            </a:r>
            <a:r>
              <a:rPr lang="hu-HU" dirty="0"/>
              <a:t>:  </a:t>
            </a:r>
            <a:r>
              <a:rPr lang="hu-HU" dirty="0">
                <a:solidFill>
                  <a:srgbClr val="FF0000"/>
                </a:solidFill>
              </a:rPr>
              <a:t>petefészek- és petevezeték gyulladás (női nemi függelékek gyulladása), bakteriális vagy más fertőzés okozza, tünetei: láz, alhasi fájdalmak, </a:t>
            </a:r>
            <a:r>
              <a:rPr lang="hu-HU" dirty="0" err="1">
                <a:solidFill>
                  <a:srgbClr val="FF0000"/>
                </a:solidFill>
              </a:rPr>
              <a:t>mestruációs</a:t>
            </a:r>
            <a:r>
              <a:rPr lang="hu-HU" dirty="0">
                <a:solidFill>
                  <a:srgbClr val="FF0000"/>
                </a:solidFill>
              </a:rPr>
              <a:t> zavarok, rendellenes hüvelyi folyás</a:t>
            </a:r>
          </a:p>
          <a:p>
            <a:r>
              <a:rPr lang="hu-HU" dirty="0">
                <a:solidFill>
                  <a:srgbClr val="FF0000"/>
                </a:solidFill>
              </a:rPr>
              <a:t>Méhrák, petefészekrák: a női szaporító rendszer rosszindulatú daganatos megbetegedései. Tünetei: alhasi fájdalmak, menstruációs problémák  (rendellenes vérzések), testsúly csökkenés, gyengeség stb.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734ECA-2160-495D-A1B5-108F2FB26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561" y="4730647"/>
            <a:ext cx="2552824" cy="21273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C06253-C868-4A44-A615-DA906F1E6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5685" y="4895850"/>
            <a:ext cx="2324100" cy="1962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19151E-0C19-4E55-B0CC-6AC1F18BE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42" y="511492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17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9C617-6E4E-4AC7-9896-59B982AEF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984883"/>
          </a:xfrm>
        </p:spPr>
        <p:txBody>
          <a:bodyPr/>
          <a:lstStyle/>
          <a:p>
            <a:pPr algn="ctr"/>
            <a:r>
              <a:rPr lang="hu-HU" b="1" dirty="0"/>
              <a:t>A szaporító rendszer </a:t>
            </a:r>
            <a:r>
              <a:rPr lang="hu-HU" b="1" dirty="0" err="1"/>
              <a:t>egészsségtana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31010-4BA9-4931-96B6-982E5A2BC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792" y="1735221"/>
            <a:ext cx="10753725" cy="3949065"/>
          </a:xfrm>
        </p:spPr>
        <p:txBody>
          <a:bodyPr/>
          <a:lstStyle/>
          <a:p>
            <a:r>
              <a:rPr lang="hu-HU" dirty="0"/>
              <a:t>- Nagyon fontos a rendszeres, napi tisztálkodás (a nemi higiénia);</a:t>
            </a:r>
          </a:p>
          <a:p>
            <a:r>
              <a:rPr lang="hu-HU" dirty="0"/>
              <a:t>- Ne használjuk más személyek törülközőjét;</a:t>
            </a:r>
          </a:p>
          <a:p>
            <a:r>
              <a:rPr lang="hu-HU" dirty="0"/>
              <a:t>- Ne fürödjünk ellenőrizetlen vizű tavakban, folyókban; </a:t>
            </a:r>
          </a:p>
          <a:p>
            <a:r>
              <a:rPr lang="hu-HU" dirty="0"/>
              <a:t>- Ne váltogassuk gyakran a szexuális partnerünket;</a:t>
            </a:r>
          </a:p>
          <a:p>
            <a:r>
              <a:rPr lang="hu-HU" dirty="0"/>
              <a:t>- Fogamzásgátlás céljából inkább gumióvszert használjunk, mert megvéd a nemi úton terjedő betegségektől is, és nem avatkozik a szervezet hormonháztartásába. </a:t>
            </a:r>
          </a:p>
          <a:p>
            <a:r>
              <a:rPr lang="hu-HU" dirty="0"/>
              <a:t>- Fogamzásgátló tablettákat csak orvosi ellenőrzés mellett szedjünk;</a:t>
            </a:r>
          </a:p>
          <a:p>
            <a:r>
              <a:rPr lang="hu-HU" dirty="0"/>
              <a:t>- Az abortusz nem fogamzásgátló módszer!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D17081-B1D3-4E3F-BE74-E20125CB9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972" y="2080536"/>
            <a:ext cx="3440123" cy="1474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A11964-DA57-4C9A-A9B4-7CDD30CB6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255" y="5122779"/>
            <a:ext cx="3268745" cy="17242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E344CC-B69B-4393-9C16-1D1BFA796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655" y="5226229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06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3F6709-06D4-4806-982B-D5F2300B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95310"/>
            <a:ext cx="10772775" cy="852255"/>
          </a:xfrm>
        </p:spPr>
        <p:txBody>
          <a:bodyPr>
            <a:normAutofit/>
          </a:bodyPr>
          <a:lstStyle/>
          <a:p>
            <a:pPr algn="ctr"/>
            <a:r>
              <a:rPr lang="hu-HU" b="1" dirty="0"/>
              <a:t>Összefoglaló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2C7039F-D377-481E-A250-A6674BAED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887" y="1348065"/>
            <a:ext cx="11210544" cy="5133974"/>
          </a:xfrm>
        </p:spPr>
        <p:txBody>
          <a:bodyPr>
            <a:normAutofit lnSpcReduction="10000"/>
          </a:bodyPr>
          <a:lstStyle/>
          <a:p>
            <a:r>
              <a:rPr lang="hu-HU" dirty="0">
                <a:solidFill>
                  <a:schemeClr val="tx1"/>
                </a:solidFill>
              </a:rPr>
              <a:t>A </a:t>
            </a:r>
            <a:r>
              <a:rPr lang="hu-HU" dirty="0">
                <a:solidFill>
                  <a:srgbClr val="FF0000"/>
                </a:solidFill>
              </a:rPr>
              <a:t>szaporító rendszer </a:t>
            </a:r>
            <a:r>
              <a:rPr lang="hu-HU" dirty="0">
                <a:solidFill>
                  <a:schemeClr val="tx1"/>
                </a:solidFill>
              </a:rPr>
              <a:t>az egyetlen, melynek szerkezete különbözik a nőknél és férfiaknál. </a:t>
            </a:r>
          </a:p>
          <a:p>
            <a:r>
              <a:rPr lang="hu-HU" dirty="0">
                <a:solidFill>
                  <a:schemeClr val="tx1"/>
                </a:solidFill>
              </a:rPr>
              <a:t>A </a:t>
            </a:r>
            <a:r>
              <a:rPr lang="hu-HU" dirty="0">
                <a:solidFill>
                  <a:srgbClr val="00B0F0"/>
                </a:solidFill>
              </a:rPr>
              <a:t>szaporodási életműködéseket </a:t>
            </a:r>
            <a:r>
              <a:rPr lang="hu-HU" dirty="0">
                <a:solidFill>
                  <a:schemeClr val="tx1"/>
                </a:solidFill>
              </a:rPr>
              <a:t>valósítja meg. </a:t>
            </a:r>
          </a:p>
          <a:p>
            <a:r>
              <a:rPr lang="hu-HU" dirty="0">
                <a:solidFill>
                  <a:schemeClr val="tx1"/>
                </a:solidFill>
              </a:rPr>
              <a:t>Szerepe utódok létrehozása által az emberi faj fennmaradásának biztosítása.</a:t>
            </a:r>
          </a:p>
          <a:p>
            <a:r>
              <a:rPr lang="hu-HU" dirty="0">
                <a:solidFill>
                  <a:schemeClr val="tx1"/>
                </a:solidFill>
              </a:rPr>
              <a:t>A női szaporító rendszer működése ciklikus, holdjáráson alapszik, míg a férfié folyamatos. </a:t>
            </a:r>
          </a:p>
          <a:p>
            <a:r>
              <a:rPr lang="hu-HU" dirty="0">
                <a:solidFill>
                  <a:schemeClr val="tx1"/>
                </a:solidFill>
              </a:rPr>
              <a:t>A szaporító rendszert a (vegyes) </a:t>
            </a:r>
            <a:r>
              <a:rPr lang="hu-HU" dirty="0">
                <a:solidFill>
                  <a:srgbClr val="00B050"/>
                </a:solidFill>
              </a:rPr>
              <a:t>nemi mirigyek </a:t>
            </a:r>
            <a:r>
              <a:rPr lang="hu-HU" dirty="0">
                <a:solidFill>
                  <a:schemeClr val="tx1"/>
                </a:solidFill>
              </a:rPr>
              <a:t>(herék és petefészkek), a szaporító sejtek elvezetésére szolgáló </a:t>
            </a:r>
            <a:r>
              <a:rPr lang="hu-HU" dirty="0">
                <a:solidFill>
                  <a:srgbClr val="00B050"/>
                </a:solidFill>
              </a:rPr>
              <a:t>ivari vezetékek </a:t>
            </a:r>
            <a:r>
              <a:rPr lang="hu-HU" dirty="0">
                <a:solidFill>
                  <a:schemeClr val="tx1"/>
                </a:solidFill>
              </a:rPr>
              <a:t>(petevezetékek, ondóvezeték, húgycső), a méh (nincs férfi megfelelője) és a </a:t>
            </a:r>
            <a:r>
              <a:rPr lang="hu-HU" dirty="0">
                <a:solidFill>
                  <a:srgbClr val="00B050"/>
                </a:solidFill>
              </a:rPr>
              <a:t>párzószervek</a:t>
            </a:r>
            <a:r>
              <a:rPr lang="hu-HU" dirty="0">
                <a:solidFill>
                  <a:schemeClr val="tx1"/>
                </a:solidFill>
              </a:rPr>
              <a:t> (hímvessző és hüvely), valamint a </a:t>
            </a:r>
            <a:r>
              <a:rPr lang="hu-HU" dirty="0">
                <a:solidFill>
                  <a:srgbClr val="00B050"/>
                </a:solidFill>
              </a:rPr>
              <a:t>járulékos mirigyek</a:t>
            </a:r>
            <a:r>
              <a:rPr lang="hu-HU" dirty="0">
                <a:solidFill>
                  <a:schemeClr val="tx1"/>
                </a:solidFill>
              </a:rPr>
              <a:t> (emlőmirigyek, prosztata és ondóhólyag) alkotják. </a:t>
            </a:r>
          </a:p>
          <a:p>
            <a:r>
              <a:rPr lang="hu-HU" dirty="0">
                <a:solidFill>
                  <a:schemeClr val="tx1"/>
                </a:solidFill>
              </a:rPr>
              <a:t>A petefészkek </a:t>
            </a:r>
            <a:r>
              <a:rPr lang="hu-HU" dirty="0">
                <a:solidFill>
                  <a:srgbClr val="FF0000"/>
                </a:solidFill>
              </a:rPr>
              <a:t>petesejteket és ösztrogén, meg progeszteron hormonokat</a:t>
            </a:r>
            <a:r>
              <a:rPr lang="hu-HU" dirty="0">
                <a:solidFill>
                  <a:schemeClr val="tx1"/>
                </a:solidFill>
              </a:rPr>
              <a:t>, a herék </a:t>
            </a:r>
            <a:r>
              <a:rPr lang="hu-HU" dirty="0">
                <a:solidFill>
                  <a:srgbClr val="00B050"/>
                </a:solidFill>
              </a:rPr>
              <a:t>spermiumokat és tesztoszteront </a:t>
            </a:r>
            <a:r>
              <a:rPr lang="hu-HU" dirty="0">
                <a:solidFill>
                  <a:schemeClr val="tx1"/>
                </a:solidFill>
              </a:rPr>
              <a:t>termelnek. A herék és petefészkek működését az </a:t>
            </a:r>
            <a:r>
              <a:rPr lang="hu-HU" dirty="0" err="1">
                <a:solidFill>
                  <a:schemeClr val="tx1"/>
                </a:solidFill>
              </a:rPr>
              <a:t>adenohipofízis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trophormonjai</a:t>
            </a:r>
            <a:r>
              <a:rPr lang="hu-HU" dirty="0">
                <a:solidFill>
                  <a:schemeClr val="tx1"/>
                </a:solidFill>
              </a:rPr>
              <a:t> (FSH és LH) szabályozzák. </a:t>
            </a:r>
          </a:p>
          <a:p>
            <a:r>
              <a:rPr lang="hu-HU" dirty="0">
                <a:solidFill>
                  <a:schemeClr val="tx1"/>
                </a:solidFill>
              </a:rPr>
              <a:t>A szaporító rendszert számos betegség érintheti, ezek lehetnek rákos vagy jóindulatú daganatok, fertőzések, nemi betegségek (tripper, Chlamydia, Candida, genitális herpesz stb.). 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02584"/>
      </p:ext>
    </p:extLst>
  </p:cSld>
  <p:clrMapOvr>
    <a:masterClrMapping/>
  </p:clrMapOvr>
</p:sld>
</file>

<file path=ppt/theme/theme1.xml><?xml version="1.0" encoding="utf-8"?>
<a:theme xmlns:a="http://schemas.openxmlformats.org/drawingml/2006/main" name="Nagyvárosi">
  <a:themeElements>
    <a:clrScheme name="Nagyváros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Nagyváros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TM03457491[[fn=Nagyvárosi]]</Template>
  <TotalTime>396</TotalTime>
  <Words>773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Nagyvárosi</vt:lpstr>
      <vt:lpstr>A SZAPORÍTÓRENDSZER</vt:lpstr>
      <vt:lpstr>SZEREPE ÉS ALKOTÓRÉSZEI</vt:lpstr>
      <vt:lpstr>A női és férfi nemi mirigyek</vt:lpstr>
      <vt:lpstr>A női és férfi nemi mirigyek</vt:lpstr>
      <vt:lpstr>Fogamzás és fogamzásgátlás, családtervezés</vt:lpstr>
      <vt:lpstr>A szaporító rendszer betegségei</vt:lpstr>
      <vt:lpstr>A szaporító rendszer egészsségtana</vt:lpstr>
      <vt:lpstr>Összefoglaló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EMÉSZTŐRENDSZER</dc:title>
  <dc:creator>Imola</dc:creator>
  <cp:lastModifiedBy>Inspector</cp:lastModifiedBy>
  <cp:revision>162</cp:revision>
  <dcterms:created xsi:type="dcterms:W3CDTF">2020-04-30T11:49:16Z</dcterms:created>
  <dcterms:modified xsi:type="dcterms:W3CDTF">2020-06-08T10:30:20Z</dcterms:modified>
</cp:coreProperties>
</file>