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0"/>
  </p:notesMasterIdLst>
  <p:sldIdLst>
    <p:sldId id="256" r:id="rId2"/>
    <p:sldId id="257" r:id="rId3"/>
    <p:sldId id="273" r:id="rId4"/>
    <p:sldId id="274" r:id="rId5"/>
    <p:sldId id="280" r:id="rId6"/>
    <p:sldId id="281" r:id="rId7"/>
    <p:sldId id="279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ola" initials="I" lastIdx="1" clrIdx="0">
    <p:extLst>
      <p:ext uri="{19B8F6BF-5375-455C-9EA6-DF929625EA0E}">
        <p15:presenceInfo xmlns:p15="http://schemas.microsoft.com/office/powerpoint/2012/main" userId="c2c3dba0980f22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8028-31E3-4AEB-BB13-0052ADA780AF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44A10-5705-4046-8B95-4227E60F5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76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923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1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31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30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1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19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97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8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94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011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6B3F359-80BA-48AE-8929-95E3DAD58D87}" type="datetimeFigureOut">
              <a:rPr lang="hu-HU" smtClean="0"/>
              <a:t>2020. 05. 08.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8C72DB9-C737-4738-B7E2-3D4A03D3C7F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39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21A5A-A3D2-4CDB-9946-B69381503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512" y="937681"/>
            <a:ext cx="10873459" cy="1515533"/>
          </a:xfrm>
        </p:spPr>
        <p:txBody>
          <a:bodyPr/>
          <a:lstStyle/>
          <a:p>
            <a:r>
              <a:rPr lang="hu-HU" dirty="0"/>
              <a:t>A KIVÁLASZTÓRENDSZER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9588461-4392-45F5-837F-6025196F3A08}"/>
              </a:ext>
            </a:extLst>
          </p:cNvPr>
          <p:cNvSpPr txBox="1"/>
          <p:nvPr/>
        </p:nvSpPr>
        <p:spPr>
          <a:xfrm>
            <a:off x="8767717" y="2354257"/>
            <a:ext cx="3613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err="1"/>
              <a:t>Zágoni</a:t>
            </a:r>
            <a:r>
              <a:rPr lang="hu-HU" sz="3600" dirty="0"/>
              <a:t> Imola</a:t>
            </a:r>
          </a:p>
        </p:txBody>
      </p:sp>
      <p:pic>
        <p:nvPicPr>
          <p:cNvPr id="1026" name="Picture 2" descr="Egy kis anatómia - kiválasztórendszer | Tájékoztatók">
            <a:extLst>
              <a:ext uri="{FF2B5EF4-FFF2-40B4-BE49-F238E27FC236}">
                <a16:creationId xmlns:a16="http://schemas.microsoft.com/office/drawing/2014/main" id="{11762DDB-65F0-4207-B139-9A6821184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51" y="2328863"/>
            <a:ext cx="4293857" cy="452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2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5FF3D9-B99B-4B00-B472-E9F864D7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4139"/>
          </a:xfrm>
        </p:spPr>
        <p:txBody>
          <a:bodyPr/>
          <a:lstStyle/>
          <a:p>
            <a:pPr algn="ctr"/>
            <a:r>
              <a:rPr lang="hu-HU" b="1" dirty="0"/>
              <a:t>SZEREPE ÉS ALKOTÓRÉSZEI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CB7AEA-A10D-4636-827A-7992D71C4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549667"/>
            <a:ext cx="10753725" cy="5091765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- a vizelet révén a szervezetből távoznak a mérgező anyagcseretermékek és a felesleges víz; </a:t>
            </a:r>
          </a:p>
          <a:p>
            <a:r>
              <a:rPr lang="hu-HU" sz="2800" dirty="0">
                <a:solidFill>
                  <a:srgbClr val="00B0F0"/>
                </a:solidFill>
              </a:rPr>
              <a:t>A kiválasztórendszer áll:</a:t>
            </a:r>
          </a:p>
          <a:p>
            <a:r>
              <a:rPr lang="hu-HU" sz="4000" b="1" dirty="0">
                <a:solidFill>
                  <a:srgbClr val="FF0000"/>
                </a:solidFill>
              </a:rPr>
              <a:t>1. VESÉK: páros szerv, babszem alakú, a hasüregben, a gerincoszlop két oldalán, deréktájékon;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sz="4000" b="1" dirty="0">
                <a:solidFill>
                  <a:srgbClr val="FF0000"/>
                </a:solidFill>
              </a:rPr>
              <a:t>2. HÚGYUTAK: a vizelet elvezetésére szolgáló üreges szervek</a:t>
            </a:r>
          </a:p>
          <a:p>
            <a:r>
              <a:rPr lang="hu-HU" sz="4000" b="1" dirty="0">
                <a:solidFill>
                  <a:srgbClr val="00B050"/>
                </a:solidFill>
              </a:rPr>
              <a:t>- vesén belüli</a:t>
            </a:r>
            <a:r>
              <a:rPr lang="hu-HU" sz="4000" b="1" dirty="0">
                <a:solidFill>
                  <a:srgbClr val="FF0000"/>
                </a:solidFill>
              </a:rPr>
              <a:t>: kis </a:t>
            </a:r>
            <a:r>
              <a:rPr lang="hu-HU" sz="4000" b="1" dirty="0" err="1">
                <a:solidFill>
                  <a:srgbClr val="FF0000"/>
                </a:solidFill>
              </a:rPr>
              <a:t>vesekelyhek</a:t>
            </a:r>
            <a:r>
              <a:rPr lang="hu-HU" sz="4000" b="1" dirty="0">
                <a:solidFill>
                  <a:srgbClr val="FF0000"/>
                </a:solidFill>
              </a:rPr>
              <a:t>, nagy </a:t>
            </a:r>
            <a:r>
              <a:rPr lang="hu-HU" sz="4000" b="1" dirty="0" err="1">
                <a:solidFill>
                  <a:srgbClr val="FF0000"/>
                </a:solidFill>
              </a:rPr>
              <a:t>vesekelyhek</a:t>
            </a:r>
            <a:r>
              <a:rPr lang="hu-HU" sz="4000" b="1" dirty="0">
                <a:solidFill>
                  <a:srgbClr val="FF0000"/>
                </a:solidFill>
              </a:rPr>
              <a:t>, vesemedence;</a:t>
            </a:r>
          </a:p>
          <a:p>
            <a:r>
              <a:rPr lang="hu-HU" sz="4000" b="1" dirty="0">
                <a:solidFill>
                  <a:srgbClr val="00B050"/>
                </a:solidFill>
              </a:rPr>
              <a:t>- vesén kívüli</a:t>
            </a:r>
            <a:r>
              <a:rPr lang="hu-HU" sz="4000" b="1" dirty="0">
                <a:solidFill>
                  <a:srgbClr val="FF0000"/>
                </a:solidFill>
              </a:rPr>
              <a:t>: 2 </a:t>
            </a:r>
            <a:r>
              <a:rPr lang="hu-HU" sz="4000" b="1" dirty="0" err="1">
                <a:solidFill>
                  <a:srgbClr val="FF0000"/>
                </a:solidFill>
              </a:rPr>
              <a:t>húgyvezeték</a:t>
            </a:r>
            <a:r>
              <a:rPr lang="hu-HU" sz="4000" b="1" dirty="0">
                <a:solidFill>
                  <a:srgbClr val="FF0000"/>
                </a:solidFill>
              </a:rPr>
              <a:t>, húgyhólyag, húgycső</a:t>
            </a:r>
          </a:p>
          <a:p>
            <a:pPr lvl="8"/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B53DBD-87CD-42D4-92F0-00F123E3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9109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 A KIVÁLASZTÓRENDSZER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8CEB060A-F2F8-4C05-AD8D-20E64BB62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639" y="1190625"/>
            <a:ext cx="6377252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5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3BED76-C692-484D-9C6C-664B7465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38742"/>
          </a:xfrm>
        </p:spPr>
        <p:txBody>
          <a:bodyPr/>
          <a:lstStyle/>
          <a:p>
            <a:pPr algn="ctr"/>
            <a:r>
              <a:rPr lang="hu-HU" b="1" dirty="0"/>
              <a:t>A VESÉK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85FF1E-F38E-4484-8910-7F6B69B7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438275"/>
            <a:ext cx="10753725" cy="4425315"/>
          </a:xfrm>
        </p:spPr>
        <p:txBody>
          <a:bodyPr/>
          <a:lstStyle/>
          <a:p>
            <a:r>
              <a:rPr lang="hu-HU" dirty="0"/>
              <a:t>- kéregállomány és velőállomány;</a:t>
            </a:r>
          </a:p>
          <a:p>
            <a:r>
              <a:rPr lang="hu-HU" dirty="0"/>
              <a:t>- 6-12 vesepiramis a velőállományban;</a:t>
            </a:r>
          </a:p>
          <a:p>
            <a:r>
              <a:rPr lang="hu-HU" dirty="0"/>
              <a:t>- szerkezeti és működési alapegysége </a:t>
            </a:r>
          </a:p>
          <a:p>
            <a:r>
              <a:rPr lang="hu-HU" dirty="0"/>
              <a:t>a </a:t>
            </a:r>
            <a:r>
              <a:rPr lang="hu-HU" sz="2800" b="1" u="sng" dirty="0">
                <a:solidFill>
                  <a:srgbClr val="00B050"/>
                </a:solidFill>
              </a:rPr>
              <a:t>NEFRON</a:t>
            </a:r>
            <a:r>
              <a:rPr lang="hu-HU" dirty="0"/>
              <a:t>; 1 millió </a:t>
            </a:r>
            <a:r>
              <a:rPr lang="hu-HU" dirty="0" err="1"/>
              <a:t>nefron</a:t>
            </a:r>
            <a:r>
              <a:rPr lang="hu-HU" dirty="0"/>
              <a:t> / vese;</a:t>
            </a:r>
          </a:p>
          <a:p>
            <a:r>
              <a:rPr lang="hu-HU" dirty="0"/>
              <a:t>- a vesék megszűrik a vért, kiszűrve belőle</a:t>
            </a:r>
          </a:p>
          <a:p>
            <a:r>
              <a:rPr lang="hu-HU" dirty="0"/>
              <a:t>a mérgező anyagokat és a felesleges vizet;</a:t>
            </a:r>
          </a:p>
          <a:p>
            <a:r>
              <a:rPr lang="hu-HU" dirty="0"/>
              <a:t>- a vizelet a húgyutakon keresztül</a:t>
            </a:r>
          </a:p>
          <a:p>
            <a:r>
              <a:rPr lang="hu-HU" dirty="0"/>
              <a:t>vizelési reflex révén kiürül a szervezetből.</a:t>
            </a:r>
          </a:p>
          <a:p>
            <a:r>
              <a:rPr lang="hu-HU" dirty="0"/>
              <a:t>- </a:t>
            </a:r>
            <a:r>
              <a:rPr lang="hu-HU" dirty="0">
                <a:solidFill>
                  <a:srgbClr val="FF0000"/>
                </a:solidFill>
              </a:rPr>
              <a:t>napi 1,5 – 1,8 l végleges vizelet</a:t>
            </a:r>
            <a:r>
              <a:rPr lang="hu-HU" dirty="0"/>
              <a:t>;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5052AF8-D0FE-49BD-86BB-118A85503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710" y="1695901"/>
            <a:ext cx="57150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2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B0DFAD-F391-48A2-AEFA-176D9D97C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499533"/>
            <a:ext cx="10772775" cy="745065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NEFRON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2CF6EB0-A870-4886-9763-C056079F5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19" y="1155821"/>
            <a:ext cx="5590877" cy="5613401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2E27309C-E186-439E-9194-A574F7F288D3}"/>
              </a:ext>
            </a:extLst>
          </p:cNvPr>
          <p:cNvSpPr txBox="1"/>
          <p:nvPr/>
        </p:nvSpPr>
        <p:spPr>
          <a:xfrm>
            <a:off x="692457" y="2015231"/>
            <a:ext cx="4350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B050"/>
                </a:solidFill>
              </a:rPr>
              <a:t>A </a:t>
            </a:r>
            <a:r>
              <a:rPr lang="hu-HU" dirty="0" err="1">
                <a:solidFill>
                  <a:srgbClr val="00B050"/>
                </a:solidFill>
              </a:rPr>
              <a:t>nefron</a:t>
            </a:r>
            <a:r>
              <a:rPr lang="hu-HU" dirty="0">
                <a:solidFill>
                  <a:srgbClr val="00B050"/>
                </a:solidFill>
              </a:rPr>
              <a:t> részei (sorban):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B0F0"/>
                </a:solidFill>
              </a:rPr>
              <a:t>bevezető erecske </a:t>
            </a:r>
            <a:r>
              <a:rPr lang="hu-HU" dirty="0"/>
              <a:t>(</a:t>
            </a:r>
            <a:r>
              <a:rPr lang="hu-HU" dirty="0" err="1"/>
              <a:t>afferens</a:t>
            </a:r>
            <a:r>
              <a:rPr lang="hu-HU" dirty="0"/>
              <a:t> </a:t>
            </a:r>
            <a:r>
              <a:rPr lang="hu-HU" dirty="0" err="1"/>
              <a:t>arteriola</a:t>
            </a:r>
            <a:r>
              <a:rPr lang="hu-HU" dirty="0"/>
              <a:t>);</a:t>
            </a:r>
          </a:p>
          <a:p>
            <a:pPr marL="285750" indent="-285750">
              <a:buFontTx/>
              <a:buChar char="-"/>
            </a:pPr>
            <a:r>
              <a:rPr lang="hu-HU" dirty="0"/>
              <a:t>kettős falú </a:t>
            </a:r>
            <a:r>
              <a:rPr lang="hu-HU" dirty="0" err="1">
                <a:solidFill>
                  <a:srgbClr val="00B050"/>
                </a:solidFill>
              </a:rPr>
              <a:t>Bowman</a:t>
            </a:r>
            <a:r>
              <a:rPr lang="hu-HU" dirty="0">
                <a:solidFill>
                  <a:srgbClr val="00B050"/>
                </a:solidFill>
              </a:rPr>
              <a:t>-tok</a:t>
            </a:r>
            <a:r>
              <a:rPr lang="hu-HU" dirty="0"/>
              <a:t>, benne </a:t>
            </a:r>
            <a:r>
              <a:rPr lang="hu-HU" dirty="0">
                <a:solidFill>
                  <a:srgbClr val="00B050"/>
                </a:solidFill>
              </a:rPr>
              <a:t>hajszálérgomoly</a:t>
            </a:r>
            <a:r>
              <a:rPr lang="hu-HU" dirty="0"/>
              <a:t>: együtt alkotják a </a:t>
            </a:r>
            <a:r>
              <a:rPr lang="hu-HU" dirty="0">
                <a:solidFill>
                  <a:srgbClr val="00B0F0"/>
                </a:solidFill>
              </a:rPr>
              <a:t>Malpighi-féle vesetestecskét</a:t>
            </a:r>
            <a:r>
              <a:rPr lang="hu-HU" dirty="0"/>
              <a:t>;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B0F0"/>
                </a:solidFill>
              </a:rPr>
              <a:t>elsődleges kanyarulatos csatorna</a:t>
            </a:r>
            <a:r>
              <a:rPr lang="hu-HU" dirty="0"/>
              <a:t>;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B0F0"/>
                </a:solidFill>
              </a:rPr>
              <a:t>(hajtűszerű) </a:t>
            </a:r>
            <a:r>
              <a:rPr lang="hu-HU" dirty="0" err="1">
                <a:solidFill>
                  <a:srgbClr val="00B0F0"/>
                </a:solidFill>
              </a:rPr>
              <a:t>Henle</a:t>
            </a:r>
            <a:r>
              <a:rPr lang="hu-HU" dirty="0">
                <a:solidFill>
                  <a:srgbClr val="00B0F0"/>
                </a:solidFill>
              </a:rPr>
              <a:t>-kacs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B0F0"/>
                </a:solidFill>
              </a:rPr>
              <a:t>másodlagos kanyarulatos csatorna</a:t>
            </a:r>
            <a:r>
              <a:rPr lang="hu-HU" dirty="0"/>
              <a:t>;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B0F0"/>
                </a:solidFill>
              </a:rPr>
              <a:t>gyűjtőcsatorna </a:t>
            </a:r>
            <a:r>
              <a:rPr lang="hu-HU" dirty="0"/>
              <a:t>(ide nyílik több </a:t>
            </a:r>
            <a:r>
              <a:rPr lang="hu-HU" dirty="0" err="1"/>
              <a:t>nefron</a:t>
            </a:r>
            <a:r>
              <a:rPr lang="hu-HU" dirty="0"/>
              <a:t>)</a:t>
            </a:r>
          </a:p>
          <a:p>
            <a:pPr marL="285750" indent="-285750">
              <a:buFontTx/>
              <a:buChar char="-"/>
            </a:pP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070FC6-2F3F-4CFC-ADE1-D9EADFFAD1C2}"/>
              </a:ext>
            </a:extLst>
          </p:cNvPr>
          <p:cNvSpPr txBox="1"/>
          <p:nvPr/>
        </p:nvSpPr>
        <p:spPr>
          <a:xfrm>
            <a:off x="10298097" y="3266983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gyűjtőcsatorna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83615339-849B-4A8B-AFD2-6F1948EBD093}"/>
              </a:ext>
            </a:extLst>
          </p:cNvPr>
          <p:cNvCxnSpPr/>
          <p:nvPr/>
        </p:nvCxnSpPr>
        <p:spPr>
          <a:xfrm>
            <a:off x="10298097" y="3098307"/>
            <a:ext cx="656948" cy="16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BAB2F95E-6008-487C-9477-51076E1D24CC}"/>
              </a:ext>
            </a:extLst>
          </p:cNvPr>
          <p:cNvCxnSpPr/>
          <p:nvPr/>
        </p:nvCxnSpPr>
        <p:spPr>
          <a:xfrm>
            <a:off x="4474346" y="2459115"/>
            <a:ext cx="2423604" cy="186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2A97018F-4C3C-44E3-9CF6-DFB2D586129C}"/>
              </a:ext>
            </a:extLst>
          </p:cNvPr>
          <p:cNvCxnSpPr/>
          <p:nvPr/>
        </p:nvCxnSpPr>
        <p:spPr>
          <a:xfrm flipV="1">
            <a:off x="3773010" y="2840854"/>
            <a:ext cx="3497801" cy="42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90AD21A4-535F-4CCA-B29B-AAFA602ED539}"/>
              </a:ext>
            </a:extLst>
          </p:cNvPr>
          <p:cNvCxnSpPr/>
          <p:nvPr/>
        </p:nvCxnSpPr>
        <p:spPr>
          <a:xfrm flipV="1">
            <a:off x="4190260" y="3053918"/>
            <a:ext cx="3400148" cy="49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8EEBBCA7-1C23-44FF-A322-F5FF9670A030}"/>
              </a:ext>
            </a:extLst>
          </p:cNvPr>
          <p:cNvCxnSpPr>
            <a:cxnSpLocks/>
          </p:cNvCxnSpPr>
          <p:nvPr/>
        </p:nvCxnSpPr>
        <p:spPr>
          <a:xfrm>
            <a:off x="3284738" y="3860063"/>
            <a:ext cx="4465468" cy="1017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89C2D327-1AAA-49EA-BFD8-B570276C8B4B}"/>
              </a:ext>
            </a:extLst>
          </p:cNvPr>
          <p:cNvCxnSpPr/>
          <p:nvPr/>
        </p:nvCxnSpPr>
        <p:spPr>
          <a:xfrm flipV="1">
            <a:off x="4270159" y="3098307"/>
            <a:ext cx="4500979" cy="106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25EF006D-8F67-49C5-80E4-689C474130C1}"/>
              </a:ext>
            </a:extLst>
          </p:cNvPr>
          <p:cNvSpPr txBox="1"/>
          <p:nvPr/>
        </p:nvSpPr>
        <p:spPr>
          <a:xfrm>
            <a:off x="7838982" y="1003177"/>
            <a:ext cx="386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Elvezető erecske (</a:t>
            </a:r>
            <a:r>
              <a:rPr lang="hu-HU" dirty="0" err="1"/>
              <a:t>efferens</a:t>
            </a:r>
            <a:r>
              <a:rPr lang="hu-HU" dirty="0"/>
              <a:t> </a:t>
            </a:r>
            <a:r>
              <a:rPr lang="hu-HU" dirty="0" err="1"/>
              <a:t>arteriola</a:t>
            </a:r>
            <a:r>
              <a:rPr lang="hu-HU" dirty="0"/>
              <a:t>)</a:t>
            </a:r>
          </a:p>
        </p:txBody>
      </p: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62248DD1-685A-4927-B3BB-49EBB9EB9206}"/>
              </a:ext>
            </a:extLst>
          </p:cNvPr>
          <p:cNvCxnSpPr/>
          <p:nvPr/>
        </p:nvCxnSpPr>
        <p:spPr>
          <a:xfrm flipH="1">
            <a:off x="7332955" y="1308466"/>
            <a:ext cx="834501" cy="939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ED2BDAEA-C29A-4BE8-B9FA-3ACCDF2BC7C3}"/>
              </a:ext>
            </a:extLst>
          </p:cNvPr>
          <p:cNvSpPr txBox="1"/>
          <p:nvPr/>
        </p:nvSpPr>
        <p:spPr>
          <a:xfrm>
            <a:off x="603682" y="4944862"/>
            <a:ext cx="4907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Az </a:t>
            </a:r>
            <a:r>
              <a:rPr lang="hu-HU" b="1" dirty="0">
                <a:solidFill>
                  <a:srgbClr val="FF0000"/>
                </a:solidFill>
              </a:rPr>
              <a:t>elsődleges vizelet </a:t>
            </a:r>
            <a:r>
              <a:rPr lang="hu-HU" dirty="0">
                <a:solidFill>
                  <a:srgbClr val="FF0000"/>
                </a:solidFill>
              </a:rPr>
              <a:t>(</a:t>
            </a:r>
            <a:r>
              <a:rPr lang="hu-HU" dirty="0" err="1">
                <a:solidFill>
                  <a:srgbClr val="FF0000"/>
                </a:solidFill>
              </a:rPr>
              <a:t>glomeruláris</a:t>
            </a:r>
            <a:r>
              <a:rPr lang="hu-HU" dirty="0">
                <a:solidFill>
                  <a:srgbClr val="FF0000"/>
                </a:solidFill>
              </a:rPr>
              <a:t> szűrlet, napi 150-180 liter) végighalad a kanyarulatos csatornácskákon, mialatt a hasznos anyagok visszaszívódnak belőle. A </a:t>
            </a:r>
            <a:r>
              <a:rPr lang="hu-HU" b="1" dirty="0">
                <a:solidFill>
                  <a:srgbClr val="FF0000"/>
                </a:solidFill>
              </a:rPr>
              <a:t>végleges vizelet </a:t>
            </a:r>
          </a:p>
          <a:p>
            <a:r>
              <a:rPr lang="hu-HU" dirty="0">
                <a:solidFill>
                  <a:srgbClr val="FF0000"/>
                </a:solidFill>
              </a:rPr>
              <a:t>napi 1,5-1,8 liter.</a:t>
            </a:r>
          </a:p>
        </p:txBody>
      </p:sp>
      <p:cxnSp>
        <p:nvCxnSpPr>
          <p:cNvPr id="28" name="Egyenes összekötő nyíllal 27">
            <a:extLst>
              <a:ext uri="{FF2B5EF4-FFF2-40B4-BE49-F238E27FC236}">
                <a16:creationId xmlns:a16="http://schemas.microsoft.com/office/drawing/2014/main" id="{09B4819B-3E42-4E73-A302-0171E66A2321}"/>
              </a:ext>
            </a:extLst>
          </p:cNvPr>
          <p:cNvCxnSpPr>
            <a:cxnSpLocks/>
          </p:cNvCxnSpPr>
          <p:nvPr/>
        </p:nvCxnSpPr>
        <p:spPr>
          <a:xfrm>
            <a:off x="4474346" y="6008459"/>
            <a:ext cx="5264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07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A5702B-F09E-4225-AFDB-FEF943C1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279649"/>
            <a:ext cx="10772775" cy="954348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A VIZELETKÉPZŐDÉS SZAKASZAI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979B5B-D89D-4088-B3FE-2D1A0F273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62975"/>
            <a:ext cx="10753725" cy="5415377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vizelet a </a:t>
            </a:r>
            <a:r>
              <a:rPr lang="hu-HU" b="1" dirty="0">
                <a:solidFill>
                  <a:srgbClr val="FF0000"/>
                </a:solidFill>
              </a:rPr>
              <a:t>NEFRON-</a:t>
            </a:r>
            <a:r>
              <a:rPr lang="hu-HU" dirty="0">
                <a:solidFill>
                  <a:schemeClr val="tx1"/>
                </a:solidFill>
              </a:rPr>
              <a:t>okban képződik;</a:t>
            </a:r>
            <a:endParaRPr lang="hu-HU" dirty="0"/>
          </a:p>
          <a:p>
            <a:r>
              <a:rPr lang="hu-HU" dirty="0"/>
              <a:t>A vizelet </a:t>
            </a:r>
            <a:r>
              <a:rPr lang="hu-HU" b="1" dirty="0">
                <a:solidFill>
                  <a:srgbClr val="00B050"/>
                </a:solidFill>
              </a:rPr>
              <a:t>három szakaszban </a:t>
            </a:r>
            <a:r>
              <a:rPr lang="hu-HU" dirty="0"/>
              <a:t>képződik: </a:t>
            </a:r>
          </a:p>
          <a:p>
            <a:r>
              <a:rPr lang="hu-HU" b="1" dirty="0">
                <a:solidFill>
                  <a:srgbClr val="00B050"/>
                </a:solidFill>
              </a:rPr>
              <a:t>1. Az érgomolyagok ultraszűrése (</a:t>
            </a:r>
            <a:r>
              <a:rPr lang="hu-HU" b="1" dirty="0" err="1">
                <a:solidFill>
                  <a:srgbClr val="00B050"/>
                </a:solidFill>
              </a:rPr>
              <a:t>glomeruláris</a:t>
            </a:r>
            <a:r>
              <a:rPr lang="hu-HU" b="1" dirty="0">
                <a:solidFill>
                  <a:srgbClr val="00B050"/>
                </a:solidFill>
              </a:rPr>
              <a:t> szűrés):</a:t>
            </a:r>
          </a:p>
          <a:p>
            <a:r>
              <a:rPr lang="hu-HU" dirty="0">
                <a:solidFill>
                  <a:schemeClr val="tx1"/>
                </a:solidFill>
              </a:rPr>
              <a:t>- az </a:t>
            </a:r>
            <a:r>
              <a:rPr lang="hu-HU" dirty="0" err="1">
                <a:solidFill>
                  <a:schemeClr val="tx1"/>
                </a:solidFill>
              </a:rPr>
              <a:t>afferens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arteriola</a:t>
            </a:r>
            <a:r>
              <a:rPr lang="hu-HU" dirty="0">
                <a:solidFill>
                  <a:schemeClr val="tx1"/>
                </a:solidFill>
              </a:rPr>
              <a:t> a </a:t>
            </a:r>
            <a:r>
              <a:rPr lang="hu-HU" dirty="0" err="1">
                <a:solidFill>
                  <a:schemeClr val="tx1"/>
                </a:solidFill>
              </a:rPr>
              <a:t>Bowman</a:t>
            </a:r>
            <a:r>
              <a:rPr lang="hu-HU" dirty="0">
                <a:solidFill>
                  <a:schemeClr val="tx1"/>
                </a:solidFill>
              </a:rPr>
              <a:t>-tokban érgomolyra bomlik. A vérből minden anyag, ami átfér a </a:t>
            </a:r>
            <a:r>
              <a:rPr lang="hu-HU" dirty="0" err="1">
                <a:solidFill>
                  <a:schemeClr val="tx1"/>
                </a:solidFill>
              </a:rPr>
              <a:t>Bowman</a:t>
            </a:r>
            <a:r>
              <a:rPr lang="hu-HU" dirty="0">
                <a:solidFill>
                  <a:schemeClr val="tx1"/>
                </a:solidFill>
              </a:rPr>
              <a:t>-tok külső falán (ez egy szűrő) átjut a </a:t>
            </a:r>
            <a:r>
              <a:rPr lang="hu-HU" dirty="0" err="1">
                <a:solidFill>
                  <a:schemeClr val="tx1"/>
                </a:solidFill>
              </a:rPr>
              <a:t>Bowman</a:t>
            </a:r>
            <a:r>
              <a:rPr lang="hu-HU" dirty="0">
                <a:solidFill>
                  <a:schemeClr val="tx1"/>
                </a:solidFill>
              </a:rPr>
              <a:t>-tokba és a kanyarulatos csatornácskákba. Ez az </a:t>
            </a:r>
            <a:r>
              <a:rPr lang="hu-HU" dirty="0">
                <a:solidFill>
                  <a:srgbClr val="FF0000"/>
                </a:solidFill>
              </a:rPr>
              <a:t>elsődleges vizelet </a:t>
            </a:r>
            <a:r>
              <a:rPr lang="hu-HU" dirty="0">
                <a:solidFill>
                  <a:schemeClr val="tx1"/>
                </a:solidFill>
              </a:rPr>
              <a:t>(napi 150-180 l). Gyakorlatilag ez egy </a:t>
            </a:r>
            <a:r>
              <a:rPr lang="hu-HU" dirty="0">
                <a:solidFill>
                  <a:srgbClr val="0070C0"/>
                </a:solidFill>
              </a:rPr>
              <a:t>fehérjementes vérplazma </a:t>
            </a:r>
            <a:r>
              <a:rPr lang="hu-HU" dirty="0">
                <a:solidFill>
                  <a:schemeClr val="tx1"/>
                </a:solidFill>
              </a:rPr>
              <a:t>(vagyis átjut minden a vérből, kivéve az alakos elemeket és a nagy fehérjéket), ami így nyilván tele van hasznos anyagokkal (glükóz, aminosavak, ásványi sók, víz stb.).</a:t>
            </a:r>
          </a:p>
          <a:p>
            <a:r>
              <a:rPr lang="hu-HU" b="1" dirty="0">
                <a:solidFill>
                  <a:srgbClr val="00B050"/>
                </a:solidFill>
              </a:rPr>
              <a:t>2. A visszaszívódás (</a:t>
            </a:r>
            <a:r>
              <a:rPr lang="hu-HU" b="1" dirty="0" err="1">
                <a:solidFill>
                  <a:srgbClr val="00B050"/>
                </a:solidFill>
              </a:rPr>
              <a:t>reabszorbció</a:t>
            </a:r>
            <a:r>
              <a:rPr lang="hu-HU" b="1" dirty="0">
                <a:solidFill>
                  <a:srgbClr val="00B050"/>
                </a:solidFill>
              </a:rPr>
              <a:t>): </a:t>
            </a:r>
            <a:r>
              <a:rPr lang="hu-HU" dirty="0">
                <a:solidFill>
                  <a:schemeClr val="tx1"/>
                </a:solidFill>
              </a:rPr>
              <a:t>az elsődleges vizelet végighalad a kanyarulatos csatornán és a </a:t>
            </a:r>
            <a:r>
              <a:rPr lang="hu-HU" dirty="0" err="1">
                <a:solidFill>
                  <a:schemeClr val="tx1"/>
                </a:solidFill>
              </a:rPr>
              <a:t>Henle</a:t>
            </a:r>
            <a:r>
              <a:rPr lang="hu-HU" dirty="0">
                <a:solidFill>
                  <a:schemeClr val="tx1"/>
                </a:solidFill>
              </a:rPr>
              <a:t>-kacson, ezalatt belőle </a:t>
            </a:r>
            <a:r>
              <a:rPr lang="hu-HU" dirty="0">
                <a:solidFill>
                  <a:srgbClr val="00B0F0"/>
                </a:solidFill>
              </a:rPr>
              <a:t>a hasznos anyagok visszaszívódnak a vérbe </a:t>
            </a:r>
            <a:r>
              <a:rPr lang="hu-HU" dirty="0">
                <a:solidFill>
                  <a:schemeClr val="tx1"/>
                </a:solidFill>
              </a:rPr>
              <a:t>(a kanyarulatos csatornákat hajszálerek veszik körül-lásd </a:t>
            </a:r>
            <a:r>
              <a:rPr lang="hu-HU" dirty="0" err="1">
                <a:solidFill>
                  <a:schemeClr val="tx1"/>
                </a:solidFill>
              </a:rPr>
              <a:t>nefron</a:t>
            </a:r>
            <a:r>
              <a:rPr lang="hu-HU" dirty="0">
                <a:solidFill>
                  <a:schemeClr val="tx1"/>
                </a:solidFill>
              </a:rPr>
              <a:t> ábra): Na, K, Cl, </a:t>
            </a:r>
            <a:r>
              <a:rPr lang="hu-HU" dirty="0" err="1">
                <a:solidFill>
                  <a:schemeClr val="tx1"/>
                </a:solidFill>
              </a:rPr>
              <a:t>Ca</a:t>
            </a:r>
            <a:r>
              <a:rPr lang="hu-HU" dirty="0">
                <a:solidFill>
                  <a:schemeClr val="tx1"/>
                </a:solidFill>
              </a:rPr>
              <a:t>, glükóz, víz, aminosavak stb. </a:t>
            </a:r>
            <a:r>
              <a:rPr lang="hu-HU" dirty="0">
                <a:solidFill>
                  <a:srgbClr val="FF0000"/>
                </a:solidFill>
              </a:rPr>
              <a:t>(</a:t>
            </a:r>
            <a:r>
              <a:rPr lang="hu-HU" dirty="0" err="1">
                <a:solidFill>
                  <a:srgbClr val="FF0000"/>
                </a:solidFill>
              </a:rPr>
              <a:t>Megj</a:t>
            </a:r>
            <a:r>
              <a:rPr lang="hu-HU" dirty="0">
                <a:solidFill>
                  <a:srgbClr val="FF0000"/>
                </a:solidFill>
              </a:rPr>
              <a:t>: bármennyi cukrot fogyasztunk, </a:t>
            </a:r>
            <a:r>
              <a:rPr lang="hu-HU" dirty="0" err="1">
                <a:solidFill>
                  <a:srgbClr val="FF0000"/>
                </a:solidFill>
              </a:rPr>
              <a:t>glükozuria</a:t>
            </a:r>
            <a:r>
              <a:rPr lang="hu-HU" dirty="0">
                <a:solidFill>
                  <a:srgbClr val="FF0000"/>
                </a:solidFill>
              </a:rPr>
              <a:t>/cukorvizelés CSAK cukorbetegeknél fordulhat elő!)</a:t>
            </a:r>
          </a:p>
          <a:p>
            <a:r>
              <a:rPr lang="hu-HU" b="1" dirty="0">
                <a:solidFill>
                  <a:srgbClr val="00B050"/>
                </a:solidFill>
              </a:rPr>
              <a:t>3. A vesecsatornácskák kiválasztása (</a:t>
            </a:r>
            <a:r>
              <a:rPr lang="hu-HU" b="1" dirty="0" err="1">
                <a:solidFill>
                  <a:srgbClr val="00B050"/>
                </a:solidFill>
              </a:rPr>
              <a:t>exkréció</a:t>
            </a:r>
            <a:r>
              <a:rPr lang="hu-HU" b="1" dirty="0">
                <a:solidFill>
                  <a:srgbClr val="00B050"/>
                </a:solidFill>
              </a:rPr>
              <a:t>): </a:t>
            </a:r>
            <a:r>
              <a:rPr lang="hu-HU" dirty="0">
                <a:solidFill>
                  <a:schemeClr val="tx1"/>
                </a:solidFill>
              </a:rPr>
              <a:t>a másodlagos kanyarulatos csatornácskákba a környező hajszálerekből még bejutnak egyes mérgező anyagok, melyek aztán a vizelettel kiürülnek: ammónia, H</a:t>
            </a:r>
            <a:r>
              <a:rPr lang="hu-HU" baseline="30000" dirty="0">
                <a:solidFill>
                  <a:schemeClr val="tx1"/>
                </a:solidFill>
              </a:rPr>
              <a:t>+</a:t>
            </a:r>
            <a:r>
              <a:rPr lang="hu-HU" dirty="0">
                <a:solidFill>
                  <a:schemeClr val="tx1"/>
                </a:solidFill>
              </a:rPr>
              <a:t>, penicillin, húgysav, kreatinin stb. </a:t>
            </a:r>
          </a:p>
          <a:p>
            <a:r>
              <a:rPr lang="hu-HU" b="1" dirty="0">
                <a:solidFill>
                  <a:srgbClr val="FF0000"/>
                </a:solidFill>
              </a:rPr>
              <a:t>Az így létrejött 1,5-1,8 l </a:t>
            </a:r>
            <a:r>
              <a:rPr lang="hu-HU" b="1" u="sng" dirty="0">
                <a:solidFill>
                  <a:srgbClr val="FF0000"/>
                </a:solidFill>
              </a:rPr>
              <a:t>végleges vizelet </a:t>
            </a:r>
            <a:r>
              <a:rPr lang="hu-HU" b="1" dirty="0">
                <a:solidFill>
                  <a:srgbClr val="FF0000"/>
                </a:solidFill>
              </a:rPr>
              <a:t>a húgyutakon keresztül vizeléssel kiürül a szervezetből. </a:t>
            </a:r>
          </a:p>
        </p:txBody>
      </p:sp>
    </p:spTree>
    <p:extLst>
      <p:ext uri="{BB962C8B-B14F-4D97-AF65-F5344CB8AC3E}">
        <p14:creationId xmlns:p14="http://schemas.microsoft.com/office/powerpoint/2010/main" val="428985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A859DD-A955-4E6F-843F-A9C58597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19692"/>
          </a:xfrm>
        </p:spPr>
        <p:txBody>
          <a:bodyPr/>
          <a:lstStyle/>
          <a:p>
            <a:pPr algn="ctr"/>
            <a:r>
              <a:rPr lang="hu-HU" b="1" dirty="0"/>
              <a:t>A KIVÁLASZTÓRENDSZER BETEGSÉGEI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CB6080-9453-4A56-AA8F-7FD1D2433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19225"/>
            <a:ext cx="10753725" cy="5372099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rgbClr val="00B050"/>
                </a:solidFill>
              </a:rPr>
              <a:t>1. Húgyhólyaggyulladás (</a:t>
            </a:r>
            <a:r>
              <a:rPr lang="hu-HU" dirty="0" err="1">
                <a:solidFill>
                  <a:srgbClr val="00B050"/>
                </a:solidFill>
              </a:rPr>
              <a:t>cystitis</a:t>
            </a:r>
            <a:r>
              <a:rPr lang="hu-HU" dirty="0">
                <a:solidFill>
                  <a:srgbClr val="00B050"/>
                </a:solidFill>
              </a:rPr>
              <a:t>)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fertőzések (baktériumok, vírusok),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gyakori vizelési inger, láz, esetleg véres vizelet, rossz közérzet, gyengeség, alhasi fájdalmak;</a:t>
            </a:r>
          </a:p>
          <a:p>
            <a:r>
              <a:rPr lang="hu-HU" dirty="0">
                <a:solidFill>
                  <a:srgbClr val="00B050"/>
                </a:solidFill>
              </a:rPr>
              <a:t>2. Vesegyulladás (</a:t>
            </a:r>
            <a:r>
              <a:rPr lang="hu-HU" dirty="0" err="1">
                <a:solidFill>
                  <a:srgbClr val="00B050"/>
                </a:solidFill>
              </a:rPr>
              <a:t>nefritisz</a:t>
            </a:r>
            <a:r>
              <a:rPr lang="hu-HU" dirty="0">
                <a:solidFill>
                  <a:srgbClr val="00B050"/>
                </a:solidFill>
              </a:rPr>
              <a:t>):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fertőzések (baktériumok, vírusok),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gyakori vizelési inger, láz, esetleg véres vizelet, deréktáji fájdalmak, rossz közérzet, gyengeség;</a:t>
            </a:r>
          </a:p>
          <a:p>
            <a:r>
              <a:rPr lang="hu-HU" dirty="0">
                <a:solidFill>
                  <a:srgbClr val="00B050"/>
                </a:solidFill>
              </a:rPr>
              <a:t>3. </a:t>
            </a:r>
            <a:r>
              <a:rPr lang="hu-HU" dirty="0" err="1">
                <a:solidFill>
                  <a:srgbClr val="00B050"/>
                </a:solidFill>
              </a:rPr>
              <a:t>Glomerulonefritisz</a:t>
            </a:r>
            <a:r>
              <a:rPr lang="hu-HU" dirty="0">
                <a:solidFill>
                  <a:srgbClr val="00B050"/>
                </a:solidFill>
              </a:rPr>
              <a:t> (érgomoly gyulladás):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</a:t>
            </a:r>
            <a:r>
              <a:rPr lang="hu-HU" dirty="0" err="1"/>
              <a:t>streptococcus</a:t>
            </a:r>
            <a:r>
              <a:rPr lang="hu-HU" dirty="0"/>
              <a:t> fertőzés után alakul ki, veseleállást, krónikus vesebetegséget okozhat;</a:t>
            </a:r>
          </a:p>
          <a:p>
            <a:r>
              <a:rPr lang="hu-HU" dirty="0">
                <a:solidFill>
                  <a:srgbClr val="00B050"/>
                </a:solidFill>
              </a:rPr>
              <a:t>4. Vesekövek: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örökletes hajlam, anyagcserezavarok, kevés folyadékfogyasztás,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vesekrízis vagyis nagyon erős deréktáji és alhasi fájdalmak, véres vizelet;</a:t>
            </a:r>
          </a:p>
          <a:p>
            <a:r>
              <a:rPr lang="hu-HU" dirty="0">
                <a:solidFill>
                  <a:srgbClr val="00B050"/>
                </a:solidFill>
              </a:rPr>
              <a:t>5. Veseelégtelenség és veseleállás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oka</a:t>
            </a:r>
            <a:r>
              <a:rPr lang="hu-HU" dirty="0"/>
              <a:t>: mérgezés, előrehaladott cukorbetegség vagy fertőzések, </a:t>
            </a:r>
            <a:r>
              <a:rPr lang="hu-HU" dirty="0">
                <a:solidFill>
                  <a:srgbClr val="FF0000"/>
                </a:solidFill>
              </a:rPr>
              <a:t>tünetei</a:t>
            </a:r>
            <a:r>
              <a:rPr lang="hu-HU" dirty="0"/>
              <a:t>: vizelet hiánya (vagy kevés mennyiség), rosszullét, hányinger, magas vérnyomás; kezelése: </a:t>
            </a:r>
            <a:r>
              <a:rPr lang="hu-HU" dirty="0">
                <a:solidFill>
                  <a:srgbClr val="0070C0"/>
                </a:solidFill>
              </a:rPr>
              <a:t>dialízis</a:t>
            </a:r>
            <a:r>
              <a:rPr lang="hu-HU" dirty="0"/>
              <a:t> (művese-kezelés) vagy </a:t>
            </a:r>
            <a:r>
              <a:rPr lang="hu-HU" dirty="0">
                <a:solidFill>
                  <a:srgbClr val="0070C0"/>
                </a:solidFill>
              </a:rPr>
              <a:t>veseátültetés</a:t>
            </a:r>
            <a:r>
              <a:rPr lang="hu-HU" dirty="0"/>
              <a:t>;</a:t>
            </a:r>
          </a:p>
          <a:p>
            <a:r>
              <a:rPr lang="hu-HU" dirty="0">
                <a:solidFill>
                  <a:srgbClr val="00B050"/>
                </a:solidFill>
              </a:rPr>
              <a:t>6. Hólyagrák, vesedaganat stb. </a:t>
            </a:r>
            <a:endParaRPr lang="hu-HU" dirty="0"/>
          </a:p>
          <a:p>
            <a:r>
              <a:rPr lang="hu-HU" b="1" u="sng" dirty="0">
                <a:solidFill>
                  <a:srgbClr val="FF0000"/>
                </a:solidFill>
              </a:rPr>
              <a:t>Megjegyzés:</a:t>
            </a:r>
            <a:r>
              <a:rPr lang="hu-HU" b="1" dirty="0">
                <a:solidFill>
                  <a:srgbClr val="FF0000"/>
                </a:solidFill>
              </a:rPr>
              <a:t> a prosztata </a:t>
            </a:r>
            <a:r>
              <a:rPr lang="hu-HU" b="1" dirty="0" err="1">
                <a:solidFill>
                  <a:srgbClr val="FF0000"/>
                </a:solidFill>
              </a:rPr>
              <a:t>adenóma</a:t>
            </a:r>
            <a:r>
              <a:rPr lang="hu-HU" b="1" dirty="0">
                <a:solidFill>
                  <a:srgbClr val="FF0000"/>
                </a:solidFill>
              </a:rPr>
              <a:t> NEM tartozik a kiválasztórendszer betegségei közé!</a:t>
            </a:r>
          </a:p>
          <a:p>
            <a:r>
              <a:rPr lang="hu-HU" dirty="0">
                <a:solidFill>
                  <a:srgbClr val="FF0000"/>
                </a:solidFill>
              </a:rPr>
              <a:t>- a szaporító rendszer betegsége, de tünete a vizelet akadozása, mivel elszorítja a húgycsövet (a prosztata a húgycső körül helyezkedik el férfiaknál). </a:t>
            </a:r>
          </a:p>
          <a:p>
            <a:endParaRPr lang="hu-H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9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3F6709-06D4-4806-982B-D5F2300B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195310"/>
            <a:ext cx="10772775" cy="852255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Összefoglaló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2C7039F-D377-481E-A250-A6674BAED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87" y="1348065"/>
            <a:ext cx="11210544" cy="5133974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rgbClr val="FF0000"/>
                </a:solidFill>
              </a:rPr>
              <a:t>kiválasztórendszer a vesékből </a:t>
            </a:r>
            <a:r>
              <a:rPr lang="hu-HU" dirty="0">
                <a:solidFill>
                  <a:schemeClr val="tx1"/>
                </a:solidFill>
              </a:rPr>
              <a:t>(hasüregben, deréktájékon) </a:t>
            </a:r>
            <a:r>
              <a:rPr lang="hu-HU" dirty="0">
                <a:solidFill>
                  <a:srgbClr val="FF0000"/>
                </a:solidFill>
              </a:rPr>
              <a:t>és húgyutakból                        </a:t>
            </a:r>
            <a:r>
              <a:rPr lang="hu-HU" dirty="0">
                <a:solidFill>
                  <a:schemeClr val="tx1"/>
                </a:solidFill>
              </a:rPr>
              <a:t>(2 </a:t>
            </a:r>
            <a:r>
              <a:rPr lang="hu-HU" dirty="0" err="1">
                <a:solidFill>
                  <a:schemeClr val="tx1"/>
                </a:solidFill>
              </a:rPr>
              <a:t>húgyvezeték</a:t>
            </a:r>
            <a:r>
              <a:rPr lang="hu-HU" dirty="0">
                <a:solidFill>
                  <a:schemeClr val="tx1"/>
                </a:solidFill>
              </a:rPr>
              <a:t>, húgyhólyag és húgycső) áll;</a:t>
            </a: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rgbClr val="FF0000"/>
                </a:solidFill>
              </a:rPr>
              <a:t>kiválasztórendszer szerepe</a:t>
            </a:r>
            <a:r>
              <a:rPr lang="hu-HU" dirty="0">
                <a:solidFill>
                  <a:schemeClr val="tx1"/>
                </a:solidFill>
              </a:rPr>
              <a:t>, hogy </a:t>
            </a:r>
            <a:r>
              <a:rPr lang="hu-HU" dirty="0">
                <a:solidFill>
                  <a:srgbClr val="FF0000"/>
                </a:solidFill>
              </a:rPr>
              <a:t>megszűrje a vért </a:t>
            </a:r>
            <a:r>
              <a:rPr lang="hu-HU" dirty="0">
                <a:solidFill>
                  <a:schemeClr val="tx1"/>
                </a:solidFill>
              </a:rPr>
              <a:t>és vizelet révén </a:t>
            </a:r>
            <a:r>
              <a:rPr lang="hu-HU" dirty="0">
                <a:solidFill>
                  <a:srgbClr val="FF0000"/>
                </a:solidFill>
              </a:rPr>
              <a:t>kiürítse</a:t>
            </a:r>
            <a:r>
              <a:rPr lang="hu-HU" dirty="0">
                <a:solidFill>
                  <a:schemeClr val="tx1"/>
                </a:solidFill>
              </a:rPr>
              <a:t> a szervezetből </a:t>
            </a:r>
            <a:r>
              <a:rPr lang="hu-HU" dirty="0">
                <a:solidFill>
                  <a:srgbClr val="FF0000"/>
                </a:solidFill>
              </a:rPr>
              <a:t>a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mérgező anyagcsere termékeket</a:t>
            </a:r>
            <a:r>
              <a:rPr lang="hu-HU" dirty="0">
                <a:solidFill>
                  <a:schemeClr val="tx1"/>
                </a:solidFill>
              </a:rPr>
              <a:t>. </a:t>
            </a:r>
          </a:p>
          <a:p>
            <a:r>
              <a:rPr lang="hu-HU" dirty="0">
                <a:solidFill>
                  <a:schemeClr val="tx1"/>
                </a:solidFill>
              </a:rPr>
              <a:t>A vesék szerkezeti és működési alapegysége a </a:t>
            </a:r>
            <a:r>
              <a:rPr lang="hu-HU" dirty="0">
                <a:solidFill>
                  <a:srgbClr val="FF0000"/>
                </a:solidFill>
              </a:rPr>
              <a:t>NEFRON</a:t>
            </a:r>
            <a:r>
              <a:rPr lang="hu-HU" dirty="0">
                <a:solidFill>
                  <a:schemeClr val="tx1"/>
                </a:solidFill>
              </a:rPr>
              <a:t> (1 millió / vese), </a:t>
            </a:r>
            <a:r>
              <a:rPr lang="hu-HU" dirty="0">
                <a:solidFill>
                  <a:srgbClr val="FF0000"/>
                </a:solidFill>
              </a:rPr>
              <a:t>ezekben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alakul ki a vizelet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rgbClr val="00B050"/>
                </a:solidFill>
              </a:rPr>
              <a:t>három szakaszban</a:t>
            </a:r>
            <a:r>
              <a:rPr lang="hu-HU" dirty="0">
                <a:solidFill>
                  <a:schemeClr val="tx1"/>
                </a:solidFill>
              </a:rPr>
              <a:t>: </a:t>
            </a:r>
          </a:p>
          <a:p>
            <a:r>
              <a:rPr lang="hu-HU" dirty="0">
                <a:solidFill>
                  <a:schemeClr val="tx1"/>
                </a:solidFill>
              </a:rPr>
              <a:t>1. A </a:t>
            </a:r>
            <a:r>
              <a:rPr lang="hu-HU" dirty="0" err="1">
                <a:solidFill>
                  <a:schemeClr val="tx1"/>
                </a:solidFill>
              </a:rPr>
              <a:t>glomeruláris</a:t>
            </a:r>
            <a:r>
              <a:rPr lang="hu-HU" dirty="0">
                <a:solidFill>
                  <a:schemeClr val="tx1"/>
                </a:solidFill>
              </a:rPr>
              <a:t> ultraszűrés:           kialakul a napi 150-180 liter elsődleges vizelet;</a:t>
            </a:r>
          </a:p>
          <a:p>
            <a:r>
              <a:rPr lang="hu-HU" dirty="0">
                <a:solidFill>
                  <a:schemeClr val="tx1"/>
                </a:solidFill>
              </a:rPr>
              <a:t>2. A visszaszívódás: a hasznos anyagok visszaszívódnak a vérbe;</a:t>
            </a:r>
          </a:p>
          <a:p>
            <a:r>
              <a:rPr lang="hu-HU" dirty="0">
                <a:solidFill>
                  <a:schemeClr val="tx1"/>
                </a:solidFill>
              </a:rPr>
              <a:t>3. Kiválasztás (</a:t>
            </a:r>
            <a:r>
              <a:rPr lang="hu-HU" dirty="0" err="1">
                <a:solidFill>
                  <a:schemeClr val="tx1"/>
                </a:solidFill>
              </a:rPr>
              <a:t>exkréció</a:t>
            </a:r>
            <a:r>
              <a:rPr lang="hu-HU" dirty="0">
                <a:solidFill>
                  <a:schemeClr val="tx1"/>
                </a:solidFill>
              </a:rPr>
              <a:t>): egyes mérgező anyagok a kanyarulatos csatornába jutnak;</a:t>
            </a:r>
          </a:p>
          <a:p>
            <a:r>
              <a:rPr lang="hu-HU" dirty="0">
                <a:solidFill>
                  <a:schemeClr val="tx1"/>
                </a:solidFill>
              </a:rPr>
              <a:t>Eredménye a </a:t>
            </a:r>
            <a:r>
              <a:rPr lang="hu-HU" dirty="0">
                <a:solidFill>
                  <a:srgbClr val="FF0000"/>
                </a:solidFill>
              </a:rPr>
              <a:t>napi 1,5 – 1,8 liter végleges vizelet;</a:t>
            </a:r>
          </a:p>
          <a:p>
            <a:r>
              <a:rPr lang="hu-HU" dirty="0">
                <a:solidFill>
                  <a:srgbClr val="FF0000"/>
                </a:solidFill>
              </a:rPr>
              <a:t>A kiválasztórendszer egészségtana: kerülni a fertőzéseket ( köznyelven felfázást), elegendő napi folyadékbevitel, kerülni az alkoholt, dohányzást, egészséges táplálkozás.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0D3032EF-ACFD-4160-AF36-773F009F41ED}"/>
              </a:ext>
            </a:extLst>
          </p:cNvPr>
          <p:cNvCxnSpPr/>
          <p:nvPr/>
        </p:nvCxnSpPr>
        <p:spPr>
          <a:xfrm>
            <a:off x="4527612" y="3915052"/>
            <a:ext cx="550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>
            <a:extLst>
              <a:ext uri="{FF2B5EF4-FFF2-40B4-BE49-F238E27FC236}">
                <a16:creationId xmlns:a16="http://schemas.microsoft.com/office/drawing/2014/main" id="{0F903924-4334-4A9F-99F6-373514369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666" y="87145"/>
            <a:ext cx="2080334" cy="27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02584"/>
      </p:ext>
    </p:extLst>
  </p:cSld>
  <p:clrMapOvr>
    <a:masterClrMapping/>
  </p:clrMapOvr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345</TotalTime>
  <Words>797</Words>
  <Application>Microsoft Office PowerPoint</Application>
  <PresentationFormat>Szélesvásznú</PresentationFormat>
  <Paragraphs>58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Nagyvárosi</vt:lpstr>
      <vt:lpstr>A KIVÁLASZTÓRENDSZER</vt:lpstr>
      <vt:lpstr>SZEREPE ÉS ALKOTÓRÉSZEI</vt:lpstr>
      <vt:lpstr> A KIVÁLASZTÓRENDSZER</vt:lpstr>
      <vt:lpstr>A VESÉK</vt:lpstr>
      <vt:lpstr>A NEFRON</vt:lpstr>
      <vt:lpstr>A VIZELETKÉPZŐDÉS SZAKASZAI</vt:lpstr>
      <vt:lpstr>A KIVÁLASZTÓRENDSZER BETEGSÉGEI</vt:lpstr>
      <vt:lpstr>Összefoglaló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EMÉSZTŐRENDSZER</dc:title>
  <dc:creator>Imola</dc:creator>
  <cp:lastModifiedBy>Imola</cp:lastModifiedBy>
  <cp:revision>138</cp:revision>
  <dcterms:created xsi:type="dcterms:W3CDTF">2020-04-30T11:49:16Z</dcterms:created>
  <dcterms:modified xsi:type="dcterms:W3CDTF">2020-05-08T12:41:38Z</dcterms:modified>
</cp:coreProperties>
</file>