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923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31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31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30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21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19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097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81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94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011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6B3F359-80BA-48AE-8929-95E3DAD58D87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39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21A5A-A3D2-4CDB-9946-B69381503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411" y="885710"/>
            <a:ext cx="10543827" cy="1515533"/>
          </a:xfrm>
        </p:spPr>
        <p:txBody>
          <a:bodyPr/>
          <a:lstStyle/>
          <a:p>
            <a:r>
              <a:rPr lang="hu-HU" dirty="0"/>
              <a:t>AZ EMÉSZTŐRENDSZER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24C8E06-DCEF-42A2-936A-22A228C8BD7C}"/>
              </a:ext>
            </a:extLst>
          </p:cNvPr>
          <p:cNvSpPr txBox="1"/>
          <p:nvPr/>
        </p:nvSpPr>
        <p:spPr>
          <a:xfrm>
            <a:off x="8637973" y="2447851"/>
            <a:ext cx="2947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/>
              <a:t>Zágoni</a:t>
            </a:r>
            <a:r>
              <a:rPr lang="hu-HU" sz="3200" dirty="0"/>
              <a:t> Imola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01B36DD-52BE-4524-A4CE-76E129DD2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876" y="2152133"/>
            <a:ext cx="2947388" cy="47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2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003A6F-A727-4B51-AA17-2B336F2F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8772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Emésztés a vékonybélben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7F94AEB-2F32-4517-B520-E527C9F98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287262"/>
            <a:ext cx="10753725" cy="5071205"/>
          </a:xfrm>
        </p:spPr>
        <p:txBody>
          <a:bodyPr/>
          <a:lstStyle/>
          <a:p>
            <a:r>
              <a:rPr lang="hu-HU" dirty="0"/>
              <a:t>- A </a:t>
            </a:r>
            <a:r>
              <a:rPr lang="hu-HU" dirty="0">
                <a:solidFill>
                  <a:srgbClr val="00B050"/>
                </a:solidFill>
              </a:rPr>
              <a:t>máj (mint mirigy)</a:t>
            </a:r>
            <a:r>
              <a:rPr lang="hu-HU" dirty="0"/>
              <a:t> termeli az </a:t>
            </a:r>
            <a:r>
              <a:rPr lang="hu-HU" dirty="0">
                <a:solidFill>
                  <a:srgbClr val="00B050"/>
                </a:solidFill>
              </a:rPr>
              <a:t>epét (emésztőnedv)</a:t>
            </a:r>
            <a:r>
              <a:rPr lang="hu-HU" dirty="0"/>
              <a:t>: zöldes-sárgás, keserű, a patkóbélbe ömlik. </a:t>
            </a:r>
          </a:p>
          <a:p>
            <a:r>
              <a:rPr lang="hu-HU" dirty="0"/>
              <a:t>- </a:t>
            </a:r>
            <a:r>
              <a:rPr lang="hu-HU" dirty="0">
                <a:solidFill>
                  <a:srgbClr val="FF0000"/>
                </a:solidFill>
              </a:rPr>
              <a:t>Az epe </a:t>
            </a:r>
            <a:r>
              <a:rPr lang="hu-HU" u="sng" dirty="0">
                <a:solidFill>
                  <a:srgbClr val="FF0000"/>
                </a:solidFill>
              </a:rPr>
              <a:t>NEM TARTALMAZ EMÉSZTŐ ENZIMEKET!!!!!</a:t>
            </a:r>
          </a:p>
          <a:p>
            <a:r>
              <a:rPr lang="hu-HU" dirty="0">
                <a:solidFill>
                  <a:srgbClr val="FF0000"/>
                </a:solidFill>
              </a:rPr>
              <a:t>- Az epe szerepe: a zsírok emulgeálása (apró cseppekre bontása), </a:t>
            </a:r>
            <a:r>
              <a:rPr lang="hu-HU" dirty="0">
                <a:solidFill>
                  <a:schemeClr val="tx1"/>
                </a:solidFill>
              </a:rPr>
              <a:t>hogy a </a:t>
            </a:r>
            <a:r>
              <a:rPr lang="hu-HU" dirty="0" err="1">
                <a:solidFill>
                  <a:schemeClr val="tx1"/>
                </a:solidFill>
              </a:rPr>
              <a:t>lipáz</a:t>
            </a:r>
            <a:r>
              <a:rPr lang="hu-HU" dirty="0">
                <a:solidFill>
                  <a:schemeClr val="tx1"/>
                </a:solidFill>
              </a:rPr>
              <a:t> enzim hozzáférjen (mivel a gyomorban nincs epe, ezért ott csak a már emulgeált formában elfogyasztott zsírok tudnak csak lebomlani: pl. tej, tejszín)</a:t>
            </a:r>
          </a:p>
          <a:p>
            <a:r>
              <a:rPr lang="hu-HU" dirty="0">
                <a:solidFill>
                  <a:schemeClr val="tx1"/>
                </a:solidFill>
              </a:rPr>
              <a:t>- A </a:t>
            </a:r>
            <a:r>
              <a:rPr lang="hu-HU" dirty="0">
                <a:solidFill>
                  <a:srgbClr val="00B050"/>
                </a:solidFill>
              </a:rPr>
              <a:t>hasnyálmirigy</a:t>
            </a:r>
            <a:r>
              <a:rPr lang="hu-HU" dirty="0">
                <a:solidFill>
                  <a:schemeClr val="tx1"/>
                </a:solidFill>
              </a:rPr>
              <a:t> termeli a </a:t>
            </a:r>
            <a:r>
              <a:rPr lang="hu-HU" dirty="0">
                <a:solidFill>
                  <a:srgbClr val="00B050"/>
                </a:solidFill>
              </a:rPr>
              <a:t>hasnyálat</a:t>
            </a:r>
            <a:r>
              <a:rPr lang="hu-HU" dirty="0">
                <a:solidFill>
                  <a:schemeClr val="tx1"/>
                </a:solidFill>
              </a:rPr>
              <a:t>: zsír-, szénhidrát- és fehérjebontó enzimeket is tartalmaz:</a:t>
            </a:r>
          </a:p>
          <a:p>
            <a:r>
              <a:rPr lang="hu-HU" b="1" dirty="0">
                <a:solidFill>
                  <a:srgbClr val="00B050"/>
                </a:solidFill>
              </a:rPr>
              <a:t>Enzimek: </a:t>
            </a:r>
            <a:r>
              <a:rPr lang="hu-HU" dirty="0">
                <a:solidFill>
                  <a:srgbClr val="00B050"/>
                </a:solidFill>
              </a:rPr>
              <a:t>hasnyál-</a:t>
            </a:r>
            <a:r>
              <a:rPr lang="hu-HU" dirty="0" err="1">
                <a:solidFill>
                  <a:srgbClr val="00B050"/>
                </a:solidFill>
              </a:rPr>
              <a:t>lipáz</a:t>
            </a:r>
            <a:r>
              <a:rPr lang="hu-HU" dirty="0">
                <a:solidFill>
                  <a:srgbClr val="00B050"/>
                </a:solidFill>
              </a:rPr>
              <a:t>: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zsírok               glicerin + zsírsavak</a:t>
            </a:r>
          </a:p>
          <a:p>
            <a:r>
              <a:rPr lang="hu-HU" dirty="0">
                <a:solidFill>
                  <a:srgbClr val="00B050"/>
                </a:solidFill>
              </a:rPr>
              <a:t>                 hasnyál-amiláz: </a:t>
            </a:r>
            <a:r>
              <a:rPr lang="hu-HU" dirty="0">
                <a:solidFill>
                  <a:srgbClr val="FF0000"/>
                </a:solidFill>
              </a:rPr>
              <a:t>keményítő              maltóz </a:t>
            </a:r>
            <a:r>
              <a:rPr lang="hu-HU" sz="1800" dirty="0">
                <a:solidFill>
                  <a:schemeClr val="tx1"/>
                </a:solidFill>
              </a:rPr>
              <a:t>(ez </a:t>
            </a:r>
            <a:r>
              <a:rPr lang="hu-HU" sz="1800" dirty="0" err="1">
                <a:solidFill>
                  <a:schemeClr val="tx1"/>
                </a:solidFill>
              </a:rPr>
              <a:t>diszacharid</a:t>
            </a:r>
            <a:r>
              <a:rPr lang="hu-HU" sz="1800" dirty="0">
                <a:solidFill>
                  <a:schemeClr val="tx1"/>
                </a:solidFill>
              </a:rPr>
              <a:t>, még nem </a:t>
            </a:r>
            <a:r>
              <a:rPr lang="hu-HU" sz="1800" dirty="0" err="1">
                <a:solidFill>
                  <a:schemeClr val="tx1"/>
                </a:solidFill>
              </a:rPr>
              <a:t>monoszacharid</a:t>
            </a:r>
            <a:r>
              <a:rPr lang="hu-HU" sz="1800" dirty="0">
                <a:solidFill>
                  <a:schemeClr val="tx1"/>
                </a:solidFill>
              </a:rPr>
              <a:t>)</a:t>
            </a:r>
          </a:p>
          <a:p>
            <a:pPr lvl="5"/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sz="2400" dirty="0">
                <a:solidFill>
                  <a:srgbClr val="00B050"/>
                </a:solidFill>
              </a:rPr>
              <a:t>tripszin: </a:t>
            </a:r>
            <a:r>
              <a:rPr lang="hu-HU" sz="2400" dirty="0" err="1">
                <a:solidFill>
                  <a:srgbClr val="FF0000"/>
                </a:solidFill>
              </a:rPr>
              <a:t>oligopeptidek</a:t>
            </a:r>
            <a:r>
              <a:rPr lang="hu-HU" sz="2400" dirty="0">
                <a:solidFill>
                  <a:srgbClr val="FF0000"/>
                </a:solidFill>
              </a:rPr>
              <a:t>              dipeptidek, </a:t>
            </a:r>
            <a:r>
              <a:rPr lang="hu-HU" sz="2400" dirty="0" err="1">
                <a:solidFill>
                  <a:srgbClr val="FF0000"/>
                </a:solidFill>
              </a:rPr>
              <a:t>tripeptidek</a:t>
            </a:r>
            <a:r>
              <a:rPr lang="hu-HU" sz="2400" dirty="0">
                <a:solidFill>
                  <a:srgbClr val="FF0000"/>
                </a:solidFill>
              </a:rPr>
              <a:t>, aminosavak 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AAF2BF99-25B0-41BF-84C3-16756A5ECFF1}"/>
              </a:ext>
            </a:extLst>
          </p:cNvPr>
          <p:cNvCxnSpPr/>
          <p:nvPr/>
        </p:nvCxnSpPr>
        <p:spPr>
          <a:xfrm>
            <a:off x="4444752" y="4669655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97FE4A25-2EF4-4D23-BFDF-15D5AB27269C}"/>
              </a:ext>
            </a:extLst>
          </p:cNvPr>
          <p:cNvCxnSpPr/>
          <p:nvPr/>
        </p:nvCxnSpPr>
        <p:spPr>
          <a:xfrm>
            <a:off x="5305888" y="5070630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C90D4581-26D5-48C6-9D77-10A2B0AFA751}"/>
              </a:ext>
            </a:extLst>
          </p:cNvPr>
          <p:cNvCxnSpPr/>
          <p:nvPr/>
        </p:nvCxnSpPr>
        <p:spPr>
          <a:xfrm>
            <a:off x="4910832" y="5487881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08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EB062F-C9AA-445F-9058-3CC0F8232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6405"/>
          </a:xfrm>
        </p:spPr>
        <p:txBody>
          <a:bodyPr/>
          <a:lstStyle/>
          <a:p>
            <a:pPr algn="ctr"/>
            <a:r>
              <a:rPr lang="hu-HU" dirty="0"/>
              <a:t>Emésztés a vékonybélben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419F19-B6D5-4A64-B8D5-C6BA2649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69002"/>
            <a:ext cx="10753725" cy="4108863"/>
          </a:xfrm>
        </p:spPr>
        <p:txBody>
          <a:bodyPr/>
          <a:lstStyle/>
          <a:p>
            <a:r>
              <a:rPr lang="hu-HU" dirty="0"/>
              <a:t>- A harmadik, vékonybélben ható emésztőnedv a </a:t>
            </a:r>
            <a:r>
              <a:rPr lang="hu-HU" dirty="0">
                <a:solidFill>
                  <a:srgbClr val="00B050"/>
                </a:solidFill>
              </a:rPr>
              <a:t>BÉLNEDV</a:t>
            </a:r>
            <a:r>
              <a:rPr lang="hu-HU" dirty="0"/>
              <a:t>;</a:t>
            </a:r>
          </a:p>
          <a:p>
            <a:r>
              <a:rPr lang="hu-HU" dirty="0"/>
              <a:t>- </a:t>
            </a:r>
            <a:r>
              <a:rPr lang="hu-HU" dirty="0" err="1"/>
              <a:t>emésztőenzimei</a:t>
            </a:r>
            <a:r>
              <a:rPr lang="hu-HU" dirty="0"/>
              <a:t> révén mindhárom típusú szerves anyagot bontja: szénhidrátokat, fehérjéket és zsírokat is;</a:t>
            </a:r>
          </a:p>
          <a:p>
            <a:r>
              <a:rPr lang="hu-HU" dirty="0"/>
              <a:t>- </a:t>
            </a:r>
            <a:r>
              <a:rPr lang="hu-HU" b="1" dirty="0" err="1">
                <a:solidFill>
                  <a:srgbClr val="00B050"/>
                </a:solidFill>
              </a:rPr>
              <a:t>Enzimei</a:t>
            </a:r>
            <a:r>
              <a:rPr lang="hu-HU" b="1" dirty="0">
                <a:solidFill>
                  <a:srgbClr val="00B050"/>
                </a:solidFill>
              </a:rPr>
              <a:t>: bél-</a:t>
            </a:r>
            <a:r>
              <a:rPr lang="hu-HU" b="1" dirty="0" err="1">
                <a:solidFill>
                  <a:srgbClr val="00B050"/>
                </a:solidFill>
              </a:rPr>
              <a:t>lipáz</a:t>
            </a:r>
            <a:r>
              <a:rPr lang="hu-HU" b="1" dirty="0">
                <a:solidFill>
                  <a:srgbClr val="00B050"/>
                </a:solidFill>
              </a:rPr>
              <a:t>: </a:t>
            </a:r>
            <a:r>
              <a:rPr lang="hu-HU" b="1" dirty="0">
                <a:solidFill>
                  <a:srgbClr val="FF0000"/>
                </a:solidFill>
              </a:rPr>
              <a:t>zsírok                 glicerin + zsírsavak</a:t>
            </a:r>
          </a:p>
          <a:p>
            <a:r>
              <a:rPr lang="hu-HU" b="1" dirty="0">
                <a:solidFill>
                  <a:srgbClr val="FF0000"/>
                </a:solidFill>
              </a:rPr>
              <a:t>                  </a:t>
            </a:r>
            <a:r>
              <a:rPr lang="hu-HU" b="1" dirty="0" err="1">
                <a:solidFill>
                  <a:srgbClr val="00B050"/>
                </a:solidFill>
              </a:rPr>
              <a:t>diszacharidázok</a:t>
            </a:r>
            <a:r>
              <a:rPr lang="hu-HU" b="1" dirty="0">
                <a:solidFill>
                  <a:srgbClr val="00B050"/>
                </a:solidFill>
              </a:rPr>
              <a:t>: </a:t>
            </a:r>
            <a:r>
              <a:rPr lang="hu-HU" b="1" dirty="0" err="1">
                <a:solidFill>
                  <a:srgbClr val="FF0000"/>
                </a:solidFill>
              </a:rPr>
              <a:t>diszacharidok</a:t>
            </a:r>
            <a:r>
              <a:rPr lang="hu-HU" b="1" dirty="0">
                <a:solidFill>
                  <a:srgbClr val="FF0000"/>
                </a:solidFill>
              </a:rPr>
              <a:t> (szacharóz, maltóz)               </a:t>
            </a:r>
            <a:r>
              <a:rPr lang="hu-HU" b="1" dirty="0" err="1">
                <a:solidFill>
                  <a:srgbClr val="FF0000"/>
                </a:solidFill>
              </a:rPr>
              <a:t>monoszacharidok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>
                <a:solidFill>
                  <a:srgbClr val="FF0000"/>
                </a:solidFill>
              </a:rPr>
              <a:t>                  </a:t>
            </a:r>
            <a:r>
              <a:rPr lang="hu-HU" b="1" dirty="0" err="1">
                <a:solidFill>
                  <a:srgbClr val="00B050"/>
                </a:solidFill>
              </a:rPr>
              <a:t>peptidázok</a:t>
            </a:r>
            <a:r>
              <a:rPr lang="hu-HU" b="1" dirty="0">
                <a:solidFill>
                  <a:srgbClr val="00B050"/>
                </a:solidFill>
              </a:rPr>
              <a:t>: </a:t>
            </a:r>
            <a:r>
              <a:rPr lang="hu-HU" b="1" dirty="0">
                <a:solidFill>
                  <a:srgbClr val="FF0000"/>
                </a:solidFill>
              </a:rPr>
              <a:t>(</a:t>
            </a:r>
            <a:r>
              <a:rPr lang="hu-HU" b="1" dirty="0" err="1">
                <a:solidFill>
                  <a:srgbClr val="FF0000"/>
                </a:solidFill>
              </a:rPr>
              <a:t>oligo</a:t>
            </a:r>
            <a:r>
              <a:rPr lang="hu-HU" b="1" dirty="0">
                <a:solidFill>
                  <a:srgbClr val="FF0000"/>
                </a:solidFill>
              </a:rPr>
              <a:t>)</a:t>
            </a:r>
            <a:r>
              <a:rPr lang="hu-HU" b="1" dirty="0" err="1">
                <a:solidFill>
                  <a:srgbClr val="FF0000"/>
                </a:solidFill>
              </a:rPr>
              <a:t>peptidek</a:t>
            </a:r>
            <a:r>
              <a:rPr lang="hu-HU" b="1" dirty="0">
                <a:solidFill>
                  <a:srgbClr val="FF0000"/>
                </a:solidFill>
              </a:rPr>
              <a:t>               aminosavak</a:t>
            </a:r>
          </a:p>
          <a:p>
            <a:r>
              <a:rPr lang="hu-HU" b="1" dirty="0">
                <a:solidFill>
                  <a:srgbClr val="FF0000"/>
                </a:solidFill>
              </a:rPr>
              <a:t> 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3472898A-CE0D-457F-BD19-82C8E08B20B6}"/>
              </a:ext>
            </a:extLst>
          </p:cNvPr>
          <p:cNvCxnSpPr/>
          <p:nvPr/>
        </p:nvCxnSpPr>
        <p:spPr>
          <a:xfrm>
            <a:off x="4172505" y="3124940"/>
            <a:ext cx="825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FD58BFF0-ED54-47C9-85C5-D97486906DA2}"/>
              </a:ext>
            </a:extLst>
          </p:cNvPr>
          <p:cNvCxnSpPr/>
          <p:nvPr/>
        </p:nvCxnSpPr>
        <p:spPr>
          <a:xfrm>
            <a:off x="8213324" y="3642064"/>
            <a:ext cx="825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A397EBFF-071F-4405-92BA-BC9DE4E246F8}"/>
              </a:ext>
            </a:extLst>
          </p:cNvPr>
          <p:cNvCxnSpPr/>
          <p:nvPr/>
        </p:nvCxnSpPr>
        <p:spPr>
          <a:xfrm>
            <a:off x="5477522" y="4114059"/>
            <a:ext cx="825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46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A9813D-6DA0-46B0-865E-674E400B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6997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Felszívódás (</a:t>
            </a:r>
            <a:r>
              <a:rPr lang="hu-HU" dirty="0" err="1"/>
              <a:t>abszorbció</a:t>
            </a:r>
            <a:r>
              <a:rPr lang="hu-HU" dirty="0"/>
              <a:t>) a vékonybélben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1B212B-CBB3-4E7E-9E8E-2492E3F3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246" y="1269507"/>
            <a:ext cx="11192789" cy="4935984"/>
          </a:xfrm>
        </p:spPr>
        <p:txBody>
          <a:bodyPr/>
          <a:lstStyle/>
          <a:p>
            <a:r>
              <a:rPr lang="hu-HU" dirty="0"/>
              <a:t>- az emésztés végtermékei komplex folyamat révén a </a:t>
            </a:r>
            <a:r>
              <a:rPr lang="hu-HU" dirty="0">
                <a:solidFill>
                  <a:srgbClr val="FF0000"/>
                </a:solidFill>
              </a:rPr>
              <a:t>bélből</a:t>
            </a:r>
            <a:r>
              <a:rPr lang="hu-HU" dirty="0"/>
              <a:t> (éh- és csípőbél)a </a:t>
            </a:r>
            <a:r>
              <a:rPr lang="hu-HU" dirty="0">
                <a:solidFill>
                  <a:srgbClr val="FF0000"/>
                </a:solidFill>
              </a:rPr>
              <a:t>vérbe</a:t>
            </a:r>
            <a:r>
              <a:rPr lang="hu-HU" dirty="0"/>
              <a:t> vagy a </a:t>
            </a:r>
            <a:r>
              <a:rPr lang="hu-HU" dirty="0">
                <a:solidFill>
                  <a:srgbClr val="FF0000"/>
                </a:solidFill>
              </a:rPr>
              <a:t>nyirokba</a:t>
            </a:r>
            <a:r>
              <a:rPr lang="hu-HU" dirty="0"/>
              <a:t> jutnak;</a:t>
            </a:r>
          </a:p>
          <a:p>
            <a:r>
              <a:rPr lang="hu-HU" dirty="0"/>
              <a:t>- a </a:t>
            </a:r>
            <a:r>
              <a:rPr lang="hu-HU" dirty="0">
                <a:solidFill>
                  <a:srgbClr val="00B050"/>
                </a:solidFill>
              </a:rPr>
              <a:t>bélbolyhok</a:t>
            </a:r>
            <a:r>
              <a:rPr lang="hu-HU" dirty="0"/>
              <a:t> kesztyűujjszerű betüremkedések, növelik a felszívó felületet;</a:t>
            </a:r>
          </a:p>
          <a:p>
            <a:r>
              <a:rPr lang="hu-HU" dirty="0"/>
              <a:t>- </a:t>
            </a:r>
            <a:r>
              <a:rPr lang="hu-HU" b="1" u="sng" dirty="0">
                <a:solidFill>
                  <a:srgbClr val="FF0000"/>
                </a:solidFill>
              </a:rPr>
              <a:t>A felszívódás lehet:</a:t>
            </a:r>
          </a:p>
          <a:p>
            <a:r>
              <a:rPr lang="hu-HU" dirty="0">
                <a:solidFill>
                  <a:schemeClr val="tx1"/>
                </a:solidFill>
              </a:rPr>
              <a:t>1. </a:t>
            </a:r>
            <a:r>
              <a:rPr lang="hu-HU" b="1" dirty="0">
                <a:solidFill>
                  <a:srgbClr val="FF0000"/>
                </a:solidFill>
              </a:rPr>
              <a:t>aktív</a:t>
            </a:r>
            <a:r>
              <a:rPr lang="hu-HU" dirty="0">
                <a:solidFill>
                  <a:schemeClr val="tx1"/>
                </a:solidFill>
              </a:rPr>
              <a:t>: energiát igényel;</a:t>
            </a:r>
          </a:p>
          <a:p>
            <a:r>
              <a:rPr lang="hu-HU" dirty="0">
                <a:solidFill>
                  <a:schemeClr val="tx1"/>
                </a:solidFill>
              </a:rPr>
              <a:t>2. </a:t>
            </a:r>
            <a:r>
              <a:rPr lang="hu-HU" b="1" dirty="0">
                <a:solidFill>
                  <a:srgbClr val="FF0000"/>
                </a:solidFill>
              </a:rPr>
              <a:t>passzív</a:t>
            </a:r>
            <a:r>
              <a:rPr lang="hu-HU" dirty="0">
                <a:solidFill>
                  <a:schemeClr val="tx1"/>
                </a:solidFill>
              </a:rPr>
              <a:t>: nem energiaigényes, </a:t>
            </a:r>
            <a:r>
              <a:rPr lang="hu-HU" dirty="0">
                <a:solidFill>
                  <a:srgbClr val="FF0000"/>
                </a:solidFill>
              </a:rPr>
              <a:t>diffúzióval</a:t>
            </a:r>
            <a:r>
              <a:rPr lang="hu-HU" dirty="0">
                <a:solidFill>
                  <a:schemeClr val="tx1"/>
                </a:solidFill>
              </a:rPr>
              <a:t> és </a:t>
            </a:r>
            <a:r>
              <a:rPr lang="hu-HU" dirty="0">
                <a:solidFill>
                  <a:srgbClr val="FF0000"/>
                </a:solidFill>
              </a:rPr>
              <a:t>ozmózissal</a:t>
            </a:r>
            <a:r>
              <a:rPr lang="hu-HU" dirty="0">
                <a:solidFill>
                  <a:schemeClr val="tx1"/>
                </a:solidFill>
              </a:rPr>
              <a:t> történik;</a:t>
            </a:r>
          </a:p>
          <a:p>
            <a:r>
              <a:rPr lang="hu-HU" dirty="0">
                <a:solidFill>
                  <a:schemeClr val="tx1"/>
                </a:solidFill>
              </a:rPr>
              <a:t>A) </a:t>
            </a:r>
            <a:r>
              <a:rPr lang="hu-HU" b="1" dirty="0">
                <a:solidFill>
                  <a:srgbClr val="00B050"/>
                </a:solidFill>
              </a:rPr>
              <a:t>A cukrok (</a:t>
            </a:r>
            <a:r>
              <a:rPr lang="hu-HU" b="1" dirty="0" err="1">
                <a:solidFill>
                  <a:srgbClr val="00B050"/>
                </a:solidFill>
              </a:rPr>
              <a:t>monoszacharidok</a:t>
            </a:r>
            <a:r>
              <a:rPr lang="hu-HU" b="1" dirty="0">
                <a:solidFill>
                  <a:srgbClr val="00B050"/>
                </a:solidFill>
              </a:rPr>
              <a:t>) felszívódása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>
                <a:solidFill>
                  <a:srgbClr val="FF0000"/>
                </a:solidFill>
              </a:rPr>
              <a:t>passzívan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pentózok</a:t>
            </a:r>
            <a:r>
              <a:rPr lang="hu-HU" dirty="0">
                <a:solidFill>
                  <a:schemeClr val="tx1"/>
                </a:solidFill>
              </a:rPr>
              <a:t>) vagy </a:t>
            </a:r>
            <a:r>
              <a:rPr lang="hu-HU" dirty="0">
                <a:solidFill>
                  <a:srgbClr val="FF0000"/>
                </a:solidFill>
              </a:rPr>
              <a:t>aktívan </a:t>
            </a:r>
            <a:r>
              <a:rPr lang="hu-HU" dirty="0">
                <a:solidFill>
                  <a:schemeClr val="tx1"/>
                </a:solidFill>
              </a:rPr>
              <a:t>(hexózok) történik;</a:t>
            </a:r>
          </a:p>
          <a:p>
            <a:r>
              <a:rPr lang="hu-HU" dirty="0">
                <a:solidFill>
                  <a:schemeClr val="tx1"/>
                </a:solidFill>
              </a:rPr>
              <a:t>B) </a:t>
            </a:r>
            <a:r>
              <a:rPr lang="hu-HU" b="1" dirty="0">
                <a:solidFill>
                  <a:srgbClr val="00B050"/>
                </a:solidFill>
              </a:rPr>
              <a:t>A fehérjék felszívódása: </a:t>
            </a:r>
            <a:r>
              <a:rPr lang="hu-HU" dirty="0">
                <a:solidFill>
                  <a:srgbClr val="FF0000"/>
                </a:solidFill>
              </a:rPr>
              <a:t>passzívan </a:t>
            </a:r>
            <a:r>
              <a:rPr lang="hu-HU" dirty="0">
                <a:solidFill>
                  <a:schemeClr val="tx1"/>
                </a:solidFill>
              </a:rPr>
              <a:t>vagy pedig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pinocitózissal</a:t>
            </a:r>
            <a:r>
              <a:rPr lang="hu-HU" dirty="0">
                <a:solidFill>
                  <a:srgbClr val="FF0000"/>
                </a:solidFill>
              </a:rPr>
              <a:t> (a csecsemők esetében az anyatejben/előtejben levő antitestek)</a:t>
            </a:r>
          </a:p>
          <a:p>
            <a:r>
              <a:rPr lang="hu-HU" dirty="0">
                <a:solidFill>
                  <a:schemeClr val="tx1"/>
                </a:solidFill>
              </a:rPr>
              <a:t>C) </a:t>
            </a:r>
            <a:r>
              <a:rPr lang="hu-HU" b="1" dirty="0">
                <a:solidFill>
                  <a:srgbClr val="00B050"/>
                </a:solidFill>
              </a:rPr>
              <a:t>A zsírok felszívódása: </a:t>
            </a:r>
            <a:r>
              <a:rPr lang="hu-HU" dirty="0">
                <a:solidFill>
                  <a:srgbClr val="FF0000"/>
                </a:solidFill>
              </a:rPr>
              <a:t>passzívan (a glicerin és a zsírsavak) a nyirokba </a:t>
            </a:r>
            <a:r>
              <a:rPr lang="hu-HU" dirty="0">
                <a:solidFill>
                  <a:schemeClr val="tx1"/>
                </a:solidFill>
              </a:rPr>
              <a:t>szívódnak fel.</a:t>
            </a:r>
          </a:p>
        </p:txBody>
      </p:sp>
    </p:spTree>
    <p:extLst>
      <p:ext uri="{BB962C8B-B14F-4D97-AF65-F5344CB8AC3E}">
        <p14:creationId xmlns:p14="http://schemas.microsoft.com/office/powerpoint/2010/main" val="229128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6ED822-98C8-4C68-9E1A-58EC8F35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18549"/>
          </a:xfrm>
        </p:spPr>
        <p:txBody>
          <a:bodyPr/>
          <a:lstStyle/>
          <a:p>
            <a:pPr algn="ctr"/>
            <a:r>
              <a:rPr lang="hu-HU" dirty="0"/>
              <a:t>A vastagbél élettana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8E1D55-2997-43DE-9232-84498CB4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47060"/>
            <a:ext cx="10753725" cy="4330805"/>
          </a:xfrm>
        </p:spPr>
        <p:txBody>
          <a:bodyPr/>
          <a:lstStyle/>
          <a:p>
            <a:r>
              <a:rPr lang="hu-HU" dirty="0"/>
              <a:t>- kb. 1,5 m hosszú, </a:t>
            </a:r>
            <a:r>
              <a:rPr lang="hu-HU" dirty="0">
                <a:solidFill>
                  <a:srgbClr val="FF0000"/>
                </a:solidFill>
              </a:rPr>
              <a:t>nem történik benne vegyi emésztés!</a:t>
            </a:r>
          </a:p>
          <a:p>
            <a:r>
              <a:rPr lang="hu-HU" dirty="0">
                <a:solidFill>
                  <a:srgbClr val="FF0000"/>
                </a:solidFill>
              </a:rPr>
              <a:t>- Szakaszai: </a:t>
            </a:r>
            <a:r>
              <a:rPr lang="hu-HU" dirty="0">
                <a:solidFill>
                  <a:schemeClr val="tx1"/>
                </a:solidFill>
              </a:rPr>
              <a:t>vakbél, felszálló-, haránt- és leszálló remese, szigmabél és végbél;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- nem tartalmaz emésztőnedveket</a:t>
            </a:r>
          </a:p>
          <a:p>
            <a:r>
              <a:rPr lang="hu-HU" dirty="0">
                <a:solidFill>
                  <a:schemeClr val="tx1"/>
                </a:solidFill>
              </a:rPr>
              <a:t>- itt történik: a víz visszaszívódása, nyák termelése (a széklet </a:t>
            </a:r>
            <a:r>
              <a:rPr lang="hu-HU" dirty="0" err="1">
                <a:solidFill>
                  <a:schemeClr val="tx1"/>
                </a:solidFill>
              </a:rPr>
              <a:t>előrejutását</a:t>
            </a:r>
            <a:r>
              <a:rPr lang="hu-HU" dirty="0">
                <a:solidFill>
                  <a:schemeClr val="tx1"/>
                </a:solidFill>
              </a:rPr>
              <a:t> segíti), a bélsár kialakulása, béltartalom ürítő, továbbító mozgások, erjesztés (meg nem emésztett cukrok), és rothasztás (a meg nem emésztett fehérjék);</a:t>
            </a:r>
          </a:p>
          <a:p>
            <a:r>
              <a:rPr lang="hu-HU" dirty="0">
                <a:solidFill>
                  <a:schemeClr val="tx1"/>
                </a:solidFill>
              </a:rPr>
              <a:t>- B és K vitamin termelő </a:t>
            </a:r>
            <a:r>
              <a:rPr lang="hu-HU" dirty="0">
                <a:solidFill>
                  <a:srgbClr val="00B050"/>
                </a:solidFill>
              </a:rPr>
              <a:t>hasznos baktériumok </a:t>
            </a:r>
            <a:r>
              <a:rPr lang="hu-HU" dirty="0">
                <a:solidFill>
                  <a:schemeClr val="tx1"/>
                </a:solidFill>
              </a:rPr>
              <a:t>élnek itt;</a:t>
            </a:r>
          </a:p>
          <a:p>
            <a:r>
              <a:rPr lang="hu-HU" dirty="0">
                <a:solidFill>
                  <a:schemeClr val="tx1"/>
                </a:solidFill>
              </a:rPr>
              <a:t>- a széklet ürítése a külvilágba a </a:t>
            </a:r>
            <a:r>
              <a:rPr lang="hu-HU" b="1" dirty="0">
                <a:solidFill>
                  <a:srgbClr val="FF0000"/>
                </a:solidFill>
              </a:rPr>
              <a:t>székelési reflex </a:t>
            </a:r>
            <a:r>
              <a:rPr lang="hu-HU" dirty="0">
                <a:solidFill>
                  <a:schemeClr val="tx1"/>
                </a:solidFill>
              </a:rPr>
              <a:t>révén valósul meg (belső, sima- és külső, harántcsíkolt záróizom);</a:t>
            </a:r>
          </a:p>
        </p:txBody>
      </p:sp>
    </p:spTree>
    <p:extLst>
      <p:ext uri="{BB962C8B-B14F-4D97-AF65-F5344CB8AC3E}">
        <p14:creationId xmlns:p14="http://schemas.microsoft.com/office/powerpoint/2010/main" val="3420279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35ED16-26C6-47D8-B92C-68AF58176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16203"/>
          </a:xfrm>
        </p:spPr>
        <p:txBody>
          <a:bodyPr/>
          <a:lstStyle/>
          <a:p>
            <a:pPr algn="ctr"/>
            <a:r>
              <a:rPr lang="hu-HU" dirty="0"/>
              <a:t>Az emésztőrendszer betegségei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3E474E-4467-4D0D-A528-E167F4D12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47060"/>
            <a:ext cx="10753725" cy="506027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1. Fogszuvasodás: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 helytelen szájhigiénia, sok édesség, </a:t>
            </a:r>
            <a:r>
              <a:rPr lang="hu-HU" dirty="0" err="1"/>
              <a:t>Ca</a:t>
            </a:r>
            <a:r>
              <a:rPr lang="hu-HU" dirty="0"/>
              <a:t>-szegény táplálkozás; </a:t>
            </a:r>
          </a:p>
          <a:p>
            <a:r>
              <a:rPr lang="hu-HU" dirty="0"/>
              <a:t>2. Szájgyulladás/</a:t>
            </a:r>
            <a:r>
              <a:rPr lang="hu-HU" dirty="0" err="1"/>
              <a:t>sztomatitisz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mikroorganizmusok (kórokozók, fertőzés);</a:t>
            </a:r>
          </a:p>
          <a:p>
            <a:r>
              <a:rPr lang="hu-HU" dirty="0"/>
              <a:t>3. Gyomorgyulladás/</a:t>
            </a:r>
            <a:r>
              <a:rPr lang="hu-HU" dirty="0" err="1"/>
              <a:t>gasztritisz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baktériumok (</a:t>
            </a:r>
            <a:r>
              <a:rPr lang="hu-HU" dirty="0" err="1"/>
              <a:t>Helicobacter</a:t>
            </a:r>
            <a:r>
              <a:rPr lang="hu-HU" dirty="0"/>
              <a:t> </a:t>
            </a:r>
            <a:r>
              <a:rPr lang="hu-HU" dirty="0" err="1"/>
              <a:t>pylori</a:t>
            </a:r>
            <a:r>
              <a:rPr lang="hu-HU" dirty="0"/>
              <a:t>), vírusok, helytelen táplálkozás,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gyomortájéki fájdalom, hasmenés, hányinger, hányás, láz, rossz közérzet</a:t>
            </a:r>
          </a:p>
          <a:p>
            <a:r>
              <a:rPr lang="hu-HU" dirty="0"/>
              <a:t>4. Gyomor-nyombél fekély: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baktériumok, helytelen táplálkozás, alkohol, dohányzás, stressz,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gyomortájéki fájdalom, gyomorvérzés (véres hányás vagy széklet), gyengeség, vérszegénység, hányinger</a:t>
            </a:r>
          </a:p>
          <a:p>
            <a:r>
              <a:rPr lang="hu-HU" dirty="0"/>
              <a:t>5. Bélhurut: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baktériumok, vírusok, mérgezések,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láz, hasmenés, alhasi fájdalmak, kiszáradás, hányinger, hányás</a:t>
            </a:r>
          </a:p>
          <a:p>
            <a:r>
              <a:rPr lang="hu-HU" dirty="0"/>
              <a:t>6. Vakbél-gyulladás: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fertőzés (baktériumok, vírusok),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láz, rossz közérzet, erős alhasi (jobb oldalon, lent) fájdalmak, ha a tályog kifakad, hashártyagyulladás, halál</a:t>
            </a:r>
          </a:p>
          <a:p>
            <a:r>
              <a:rPr lang="hu-HU" dirty="0"/>
              <a:t>7. </a:t>
            </a:r>
            <a:r>
              <a:rPr lang="hu-HU" dirty="0" err="1"/>
              <a:t>Trichinózis</a:t>
            </a:r>
            <a:r>
              <a:rPr lang="hu-HU" dirty="0"/>
              <a:t>, egyéb bélférgek: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trichina vagy más bélférgek,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fogyás, étvágytalanság, rossz közérzet, </a:t>
            </a:r>
            <a:r>
              <a:rPr lang="hu-HU" dirty="0" err="1"/>
              <a:t>trichinózisnál</a:t>
            </a:r>
            <a:r>
              <a:rPr lang="hu-HU" dirty="0"/>
              <a:t> erős izomfájdalmak, mert az izmokban </a:t>
            </a:r>
            <a:r>
              <a:rPr lang="hu-HU" dirty="0" err="1"/>
              <a:t>betokozódik</a:t>
            </a:r>
            <a:endParaRPr lang="hu-HU" dirty="0"/>
          </a:p>
          <a:p>
            <a:r>
              <a:rPr lang="hu-HU" dirty="0"/>
              <a:t>8. Epekövesség: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helytelen táplálkozás, örökletes hajlam,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jobb bordaív alatti fájdalom, hányás, hányinger</a:t>
            </a:r>
          </a:p>
          <a:p>
            <a:r>
              <a:rPr lang="hu-HU" dirty="0"/>
              <a:t>9. Májcirrózis: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alkoholizmus vagy egyéb okok,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májsejtek pusztulása, májnagyobbodás, fogyás stb. </a:t>
            </a:r>
          </a:p>
          <a:p>
            <a:r>
              <a:rPr lang="hu-HU" dirty="0"/>
              <a:t>10. Hepatitisz (májgyulladás): A, B, C típusú,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hepatitisz vírusok okozzák, az A „a piszkos kezek betegsége”;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májnagyobbodás, sárgaság, étvágytalanság</a:t>
            </a:r>
          </a:p>
          <a:p>
            <a:r>
              <a:rPr lang="hu-HU" dirty="0"/>
              <a:t>11. Nyelőcső-rák, gyomorrák, vastagbélrák, májrák stb.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81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6AB65A-554E-441A-BD9A-A0FBD012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5456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Összefoglaló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A498DB-C94C-40CF-A2A2-85485AB4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54097"/>
            <a:ext cx="10753725" cy="5584053"/>
          </a:xfrm>
        </p:spPr>
        <p:txBody>
          <a:bodyPr>
            <a:normAutofit fontScale="92500"/>
          </a:bodyPr>
          <a:lstStyle/>
          <a:p>
            <a:r>
              <a:rPr lang="hu-HU" dirty="0"/>
              <a:t>- emésztés: a táplálék </a:t>
            </a:r>
            <a:r>
              <a:rPr lang="hu-HU" b="1" dirty="0">
                <a:solidFill>
                  <a:srgbClr val="00B0F0"/>
                </a:solidFill>
              </a:rPr>
              <a:t>vegyi, fizikai, mechanikai átalakulásai</a:t>
            </a:r>
          </a:p>
          <a:p>
            <a:r>
              <a:rPr lang="hu-HU" dirty="0"/>
              <a:t>- </a:t>
            </a:r>
            <a:r>
              <a:rPr lang="hu-HU" dirty="0" err="1"/>
              <a:t>lebontódó</a:t>
            </a:r>
            <a:r>
              <a:rPr lang="hu-HU" dirty="0"/>
              <a:t> szerves anyagok</a:t>
            </a:r>
            <a:r>
              <a:rPr lang="hu-HU" dirty="0">
                <a:solidFill>
                  <a:srgbClr val="FF0000"/>
                </a:solidFill>
              </a:rPr>
              <a:t>: fehérjék, zsírok és szénhidrátok</a:t>
            </a:r>
          </a:p>
          <a:p>
            <a:r>
              <a:rPr lang="hu-HU" dirty="0"/>
              <a:t>- végtermékek: </a:t>
            </a:r>
            <a:r>
              <a:rPr lang="hu-HU" dirty="0">
                <a:solidFill>
                  <a:srgbClr val="00B050"/>
                </a:solidFill>
              </a:rPr>
              <a:t>aminosavak, glicerin és zsírsavak, egyszerű cukrok (</a:t>
            </a:r>
            <a:r>
              <a:rPr lang="hu-HU" dirty="0" err="1">
                <a:solidFill>
                  <a:srgbClr val="00B050"/>
                </a:solidFill>
              </a:rPr>
              <a:t>monoszacharidok</a:t>
            </a:r>
            <a:r>
              <a:rPr lang="hu-HU" dirty="0">
                <a:solidFill>
                  <a:srgbClr val="00B050"/>
                </a:solidFill>
              </a:rPr>
              <a:t>)</a:t>
            </a:r>
          </a:p>
          <a:p>
            <a:r>
              <a:rPr lang="hu-HU" dirty="0"/>
              <a:t>- </a:t>
            </a:r>
            <a:r>
              <a:rPr lang="hu-HU" dirty="0">
                <a:solidFill>
                  <a:srgbClr val="FF0000"/>
                </a:solidFill>
              </a:rPr>
              <a:t>vegyi emésztés </a:t>
            </a:r>
            <a:r>
              <a:rPr lang="hu-HU" dirty="0"/>
              <a:t>zajlik: </a:t>
            </a:r>
            <a:r>
              <a:rPr lang="hu-HU" dirty="0">
                <a:solidFill>
                  <a:srgbClr val="FF0000"/>
                </a:solidFill>
              </a:rPr>
              <a:t>a szájüregben, gyomorban, vékonybélben</a:t>
            </a:r>
          </a:p>
          <a:p>
            <a:r>
              <a:rPr lang="hu-HU" dirty="0">
                <a:solidFill>
                  <a:srgbClr val="FF0000"/>
                </a:solidFill>
              </a:rPr>
              <a:t>- </a:t>
            </a:r>
            <a:r>
              <a:rPr lang="hu-HU" b="1" u="sng" dirty="0">
                <a:solidFill>
                  <a:srgbClr val="FF0000"/>
                </a:solidFill>
              </a:rPr>
              <a:t>MIRIGYEK</a:t>
            </a:r>
            <a:r>
              <a:rPr lang="hu-HU" dirty="0">
                <a:solidFill>
                  <a:srgbClr val="FF0000"/>
                </a:solidFill>
              </a:rPr>
              <a:t>: </a:t>
            </a:r>
            <a:r>
              <a:rPr lang="hu-HU" b="1" dirty="0">
                <a:solidFill>
                  <a:srgbClr val="00B050"/>
                </a:solidFill>
              </a:rPr>
              <a:t>nyálmirigyek</a:t>
            </a:r>
            <a:r>
              <a:rPr lang="hu-HU" dirty="0">
                <a:solidFill>
                  <a:srgbClr val="FF0000"/>
                </a:solidFill>
              </a:rPr>
              <a:t>, </a:t>
            </a:r>
            <a:r>
              <a:rPr lang="hu-HU" b="1" dirty="0">
                <a:solidFill>
                  <a:srgbClr val="00B050"/>
                </a:solidFill>
              </a:rPr>
              <a:t>hasnyálmirigy</a:t>
            </a:r>
            <a:r>
              <a:rPr lang="hu-HU" dirty="0">
                <a:solidFill>
                  <a:srgbClr val="FF0000"/>
                </a:solidFill>
              </a:rPr>
              <a:t> és </a:t>
            </a:r>
            <a:r>
              <a:rPr lang="hu-HU" b="1" dirty="0">
                <a:solidFill>
                  <a:srgbClr val="00B050"/>
                </a:solidFill>
              </a:rPr>
              <a:t>máj </a:t>
            </a:r>
            <a:r>
              <a:rPr lang="hu-HU" dirty="0">
                <a:solidFill>
                  <a:srgbClr val="FF0000"/>
                </a:solidFill>
              </a:rPr>
              <a:t>(</a:t>
            </a:r>
            <a:r>
              <a:rPr lang="hu-HU" dirty="0">
                <a:solidFill>
                  <a:srgbClr val="00B0F0"/>
                </a:solidFill>
              </a:rPr>
              <a:t>emésztőnedveket termelnek</a:t>
            </a:r>
            <a:r>
              <a:rPr lang="hu-HU" dirty="0">
                <a:solidFill>
                  <a:srgbClr val="FF0000"/>
                </a:solidFill>
              </a:rPr>
              <a:t>)</a:t>
            </a:r>
          </a:p>
          <a:p>
            <a:r>
              <a:rPr lang="hu-HU" dirty="0">
                <a:solidFill>
                  <a:srgbClr val="FF0000"/>
                </a:solidFill>
              </a:rPr>
              <a:t>- </a:t>
            </a:r>
            <a:r>
              <a:rPr lang="hu-HU" b="1" u="sng" dirty="0">
                <a:solidFill>
                  <a:srgbClr val="FF0000"/>
                </a:solidFill>
              </a:rPr>
              <a:t>EMÉSZTŐNEDVEK</a:t>
            </a:r>
            <a:r>
              <a:rPr lang="hu-HU" dirty="0">
                <a:solidFill>
                  <a:srgbClr val="FF0000"/>
                </a:solidFill>
              </a:rPr>
              <a:t>: </a:t>
            </a:r>
            <a:r>
              <a:rPr lang="hu-HU" b="1" dirty="0">
                <a:solidFill>
                  <a:srgbClr val="00B0F0"/>
                </a:solidFill>
              </a:rPr>
              <a:t>nyál</a:t>
            </a:r>
            <a:r>
              <a:rPr lang="hu-HU" dirty="0">
                <a:solidFill>
                  <a:srgbClr val="FF0000"/>
                </a:solidFill>
              </a:rPr>
              <a:t> (szájüregbe), </a:t>
            </a:r>
            <a:r>
              <a:rPr lang="hu-HU" dirty="0">
                <a:solidFill>
                  <a:srgbClr val="00B0F0"/>
                </a:solidFill>
              </a:rPr>
              <a:t>hasnyál</a:t>
            </a:r>
            <a:r>
              <a:rPr lang="hu-HU" dirty="0">
                <a:solidFill>
                  <a:srgbClr val="FF0000"/>
                </a:solidFill>
              </a:rPr>
              <a:t>, </a:t>
            </a:r>
            <a:r>
              <a:rPr lang="hu-HU" b="1" dirty="0">
                <a:solidFill>
                  <a:srgbClr val="00B0F0"/>
                </a:solidFill>
              </a:rPr>
              <a:t>epe</a:t>
            </a:r>
            <a:r>
              <a:rPr lang="hu-HU" dirty="0">
                <a:solidFill>
                  <a:srgbClr val="FF0000"/>
                </a:solidFill>
              </a:rPr>
              <a:t> (patkóbélbe ömlenek), </a:t>
            </a:r>
            <a:r>
              <a:rPr lang="hu-HU" b="1" dirty="0">
                <a:solidFill>
                  <a:srgbClr val="00B0F0"/>
                </a:solidFill>
              </a:rPr>
              <a:t>gyomornedv</a:t>
            </a:r>
            <a:r>
              <a:rPr lang="hu-HU" dirty="0">
                <a:solidFill>
                  <a:srgbClr val="FF0000"/>
                </a:solidFill>
              </a:rPr>
              <a:t> (gyomorba ömlik), </a:t>
            </a:r>
            <a:r>
              <a:rPr lang="hu-HU" b="1" dirty="0">
                <a:solidFill>
                  <a:srgbClr val="00B0F0"/>
                </a:solidFill>
              </a:rPr>
              <a:t>bélnedv</a:t>
            </a:r>
            <a:r>
              <a:rPr lang="hu-HU" dirty="0">
                <a:solidFill>
                  <a:srgbClr val="FF0000"/>
                </a:solidFill>
              </a:rPr>
              <a:t> (vékonybélbe ömlik)</a:t>
            </a:r>
          </a:p>
          <a:p>
            <a:r>
              <a:rPr lang="hu-HU" dirty="0">
                <a:solidFill>
                  <a:srgbClr val="FF0000"/>
                </a:solidFill>
              </a:rPr>
              <a:t>- az emésztőnedvek </a:t>
            </a:r>
            <a:r>
              <a:rPr lang="hu-HU" b="1" dirty="0">
                <a:solidFill>
                  <a:srgbClr val="00B050"/>
                </a:solidFill>
              </a:rPr>
              <a:t>enzimeket</a:t>
            </a:r>
            <a:r>
              <a:rPr lang="hu-HU" dirty="0">
                <a:solidFill>
                  <a:srgbClr val="FF0000"/>
                </a:solidFill>
              </a:rPr>
              <a:t> tartalmaznak, ezek bontják a cukrokat, zsírokat és fehérjéket; egyedül az EPE nem tartalmaz emésztő enzimet! </a:t>
            </a:r>
          </a:p>
          <a:p>
            <a:r>
              <a:rPr lang="hu-HU" dirty="0">
                <a:solidFill>
                  <a:srgbClr val="FF0000"/>
                </a:solidFill>
              </a:rPr>
              <a:t>- </a:t>
            </a:r>
            <a:r>
              <a:rPr lang="hu-HU" b="1" dirty="0">
                <a:solidFill>
                  <a:srgbClr val="FF0000"/>
                </a:solidFill>
              </a:rPr>
              <a:t>EMÉSZTŐ ENZIMEK: </a:t>
            </a:r>
            <a:r>
              <a:rPr lang="hu-HU" dirty="0">
                <a:solidFill>
                  <a:srgbClr val="FF0000"/>
                </a:solidFill>
              </a:rPr>
              <a:t>nyál-amiláz, hasnyál-amiláz, </a:t>
            </a:r>
            <a:r>
              <a:rPr lang="hu-HU" dirty="0" err="1">
                <a:solidFill>
                  <a:srgbClr val="FF0000"/>
                </a:solidFill>
              </a:rPr>
              <a:t>diszacharidázok</a:t>
            </a:r>
            <a:r>
              <a:rPr lang="hu-HU" dirty="0">
                <a:solidFill>
                  <a:srgbClr val="FF0000"/>
                </a:solidFill>
              </a:rPr>
              <a:t> (szénhidrát-bontó enzimek), </a:t>
            </a:r>
            <a:r>
              <a:rPr lang="hu-HU" dirty="0">
                <a:solidFill>
                  <a:srgbClr val="00B050"/>
                </a:solidFill>
              </a:rPr>
              <a:t>gyomor-</a:t>
            </a:r>
            <a:r>
              <a:rPr lang="hu-HU" dirty="0" err="1">
                <a:solidFill>
                  <a:srgbClr val="00B050"/>
                </a:solidFill>
              </a:rPr>
              <a:t>lipáz</a:t>
            </a:r>
            <a:r>
              <a:rPr lang="hu-HU" dirty="0">
                <a:solidFill>
                  <a:srgbClr val="00B050"/>
                </a:solidFill>
              </a:rPr>
              <a:t>, hasnyál-</a:t>
            </a:r>
            <a:r>
              <a:rPr lang="hu-HU" dirty="0" err="1">
                <a:solidFill>
                  <a:srgbClr val="00B050"/>
                </a:solidFill>
              </a:rPr>
              <a:t>lipáz</a:t>
            </a:r>
            <a:r>
              <a:rPr lang="hu-HU" dirty="0">
                <a:solidFill>
                  <a:srgbClr val="00B050"/>
                </a:solidFill>
              </a:rPr>
              <a:t> és bél-</a:t>
            </a:r>
            <a:r>
              <a:rPr lang="hu-HU" dirty="0" err="1">
                <a:solidFill>
                  <a:srgbClr val="00B050"/>
                </a:solidFill>
              </a:rPr>
              <a:t>lipáz</a:t>
            </a:r>
            <a:r>
              <a:rPr lang="hu-HU" dirty="0">
                <a:solidFill>
                  <a:srgbClr val="00B050"/>
                </a:solidFill>
              </a:rPr>
              <a:t> (zsírbontó enzimek), </a:t>
            </a:r>
            <a:r>
              <a:rPr lang="hu-HU" dirty="0">
                <a:solidFill>
                  <a:srgbClr val="00B0F0"/>
                </a:solidFill>
              </a:rPr>
              <a:t>pepszin, tripszin, </a:t>
            </a:r>
            <a:r>
              <a:rPr lang="hu-HU" dirty="0" err="1">
                <a:solidFill>
                  <a:srgbClr val="00B0F0"/>
                </a:solidFill>
              </a:rPr>
              <a:t>labferment</a:t>
            </a:r>
            <a:r>
              <a:rPr lang="hu-HU" dirty="0">
                <a:solidFill>
                  <a:srgbClr val="00B0F0"/>
                </a:solidFill>
              </a:rPr>
              <a:t>, </a:t>
            </a:r>
            <a:r>
              <a:rPr lang="hu-HU" dirty="0" err="1">
                <a:solidFill>
                  <a:srgbClr val="00B0F0"/>
                </a:solidFill>
              </a:rPr>
              <a:t>peptidázok</a:t>
            </a:r>
            <a:r>
              <a:rPr lang="hu-HU" dirty="0">
                <a:solidFill>
                  <a:srgbClr val="00B0F0"/>
                </a:solidFill>
              </a:rPr>
              <a:t> (fehérjebontó enzimek)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- 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felszívódás</a:t>
            </a:r>
            <a:r>
              <a:rPr lang="hu-HU" dirty="0">
                <a:solidFill>
                  <a:srgbClr val="FF0000"/>
                </a:solidFill>
              </a:rPr>
              <a:t>: a vékonybélből a </a:t>
            </a:r>
            <a:r>
              <a:rPr lang="hu-HU" b="1" dirty="0">
                <a:solidFill>
                  <a:srgbClr val="FF0000"/>
                </a:solidFill>
              </a:rPr>
              <a:t>vérbe </a:t>
            </a:r>
            <a:r>
              <a:rPr lang="hu-HU" dirty="0">
                <a:solidFill>
                  <a:srgbClr val="FF0000"/>
                </a:solidFill>
              </a:rPr>
              <a:t>vagy</a:t>
            </a:r>
            <a:r>
              <a:rPr lang="hu-HU" b="1" dirty="0">
                <a:solidFill>
                  <a:srgbClr val="FF0000"/>
                </a:solidFill>
              </a:rPr>
              <a:t> nyirokba</a:t>
            </a:r>
            <a:r>
              <a:rPr lang="hu-HU" dirty="0">
                <a:solidFill>
                  <a:srgbClr val="FF0000"/>
                </a:solidFill>
              </a:rPr>
              <a:t>: </a:t>
            </a:r>
            <a:r>
              <a:rPr lang="hu-HU" u="sng" dirty="0">
                <a:solidFill>
                  <a:srgbClr val="FF0000"/>
                </a:solidFill>
              </a:rPr>
              <a:t>passzívan vagy aktívan</a:t>
            </a:r>
          </a:p>
          <a:p>
            <a:r>
              <a:rPr lang="hu-HU" dirty="0">
                <a:solidFill>
                  <a:schemeClr val="tx1"/>
                </a:solidFill>
              </a:rPr>
              <a:t>- a vastagbélben: fehérjék rothadása, cukrok erjedése, víz visszaszívódása            bélsár; </a:t>
            </a:r>
          </a:p>
          <a:p>
            <a:endParaRPr lang="hu-HU" dirty="0"/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09D5DC9B-22C8-4231-87BC-6C51D60D6C15}"/>
              </a:ext>
            </a:extLst>
          </p:cNvPr>
          <p:cNvCxnSpPr/>
          <p:nvPr/>
        </p:nvCxnSpPr>
        <p:spPr>
          <a:xfrm flipH="1">
            <a:off x="3990513" y="1873188"/>
            <a:ext cx="887767" cy="19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81B29920-E06F-42D6-B5E3-22A46AC549B3}"/>
              </a:ext>
            </a:extLst>
          </p:cNvPr>
          <p:cNvCxnSpPr>
            <a:cxnSpLocks/>
          </p:cNvCxnSpPr>
          <p:nvPr/>
        </p:nvCxnSpPr>
        <p:spPr>
          <a:xfrm flipH="1">
            <a:off x="5123255" y="1926453"/>
            <a:ext cx="754603" cy="19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C20025C6-F40F-42A4-A5CC-0375EDB9E0BA}"/>
              </a:ext>
            </a:extLst>
          </p:cNvPr>
          <p:cNvCxnSpPr>
            <a:cxnSpLocks/>
          </p:cNvCxnSpPr>
          <p:nvPr/>
        </p:nvCxnSpPr>
        <p:spPr>
          <a:xfrm>
            <a:off x="7423721" y="1908699"/>
            <a:ext cx="230820" cy="159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543813BB-98B6-41DC-9724-D506706C242B}"/>
              </a:ext>
            </a:extLst>
          </p:cNvPr>
          <p:cNvCxnSpPr/>
          <p:nvPr/>
        </p:nvCxnSpPr>
        <p:spPr>
          <a:xfrm>
            <a:off x="5887574" y="1926454"/>
            <a:ext cx="559294" cy="19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>
            <a:extLst>
              <a:ext uri="{FF2B5EF4-FFF2-40B4-BE49-F238E27FC236}">
                <a16:creationId xmlns:a16="http://schemas.microsoft.com/office/drawing/2014/main" id="{7D7D0FDC-29AE-4368-A814-0BA3486EE14A}"/>
              </a:ext>
            </a:extLst>
          </p:cNvPr>
          <p:cNvCxnSpPr>
            <a:cxnSpLocks/>
          </p:cNvCxnSpPr>
          <p:nvPr/>
        </p:nvCxnSpPr>
        <p:spPr>
          <a:xfrm>
            <a:off x="3107185" y="3324686"/>
            <a:ext cx="214544" cy="19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>
            <a:extLst>
              <a:ext uri="{FF2B5EF4-FFF2-40B4-BE49-F238E27FC236}">
                <a16:creationId xmlns:a16="http://schemas.microsoft.com/office/drawing/2014/main" id="{E7F23B40-B36A-4643-8347-BEEBDDBB3292}"/>
              </a:ext>
            </a:extLst>
          </p:cNvPr>
          <p:cNvCxnSpPr>
            <a:cxnSpLocks/>
          </p:cNvCxnSpPr>
          <p:nvPr/>
        </p:nvCxnSpPr>
        <p:spPr>
          <a:xfrm>
            <a:off x="4821414" y="3266983"/>
            <a:ext cx="603682" cy="195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22E9CD05-2EFE-4432-9D65-67AB61DF7641}"/>
              </a:ext>
            </a:extLst>
          </p:cNvPr>
          <p:cNvCxnSpPr>
            <a:cxnSpLocks/>
          </p:cNvCxnSpPr>
          <p:nvPr/>
        </p:nvCxnSpPr>
        <p:spPr>
          <a:xfrm>
            <a:off x="5874934" y="3282517"/>
            <a:ext cx="337353" cy="201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>
            <a:extLst>
              <a:ext uri="{FF2B5EF4-FFF2-40B4-BE49-F238E27FC236}">
                <a16:creationId xmlns:a16="http://schemas.microsoft.com/office/drawing/2014/main" id="{DD7488F4-86F7-4681-9B3F-6D7C48F78AC4}"/>
              </a:ext>
            </a:extLst>
          </p:cNvPr>
          <p:cNvCxnSpPr/>
          <p:nvPr/>
        </p:nvCxnSpPr>
        <p:spPr>
          <a:xfrm>
            <a:off x="9108489" y="6525087"/>
            <a:ext cx="612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815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3F6709-06D4-4806-982B-D5F2300B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71815"/>
          </a:xfrm>
        </p:spPr>
        <p:txBody>
          <a:bodyPr/>
          <a:lstStyle/>
          <a:p>
            <a:pPr algn="ctr"/>
            <a:r>
              <a:rPr lang="hu-HU" dirty="0"/>
              <a:t>Összefoglaló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C7039F-D377-481E-A250-A6674BAED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571348"/>
            <a:ext cx="10753725" cy="4206517"/>
          </a:xfrm>
        </p:spPr>
        <p:txBody>
          <a:bodyPr>
            <a:normAutofit lnSpcReduction="10000"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Az emésztés higiéniai szabályai:</a:t>
            </a:r>
            <a:r>
              <a:rPr lang="hu-HU" dirty="0"/>
              <a:t> ezek ismeretével és betartásával megelőzhetőek az emésztőrendszer egyes betegségei, pl. a fertőzések (bélhurut, gyomorhurut), a hepatitisz A, a fogszuvasodás, a májcirrózis, az emésztőrendszer rákos megbetegedései, a bélférgességek, </a:t>
            </a:r>
            <a:r>
              <a:rPr lang="hu-HU" dirty="0" err="1"/>
              <a:t>trichinózis</a:t>
            </a:r>
            <a:r>
              <a:rPr lang="hu-HU" dirty="0"/>
              <a:t> stb. </a:t>
            </a:r>
          </a:p>
          <a:p>
            <a:r>
              <a:rPr lang="hu-HU" b="1" dirty="0">
                <a:solidFill>
                  <a:srgbClr val="FF0000"/>
                </a:solidFill>
              </a:rPr>
              <a:t>A szabályok: </a:t>
            </a:r>
          </a:p>
          <a:p>
            <a:r>
              <a:rPr lang="hu-HU" dirty="0">
                <a:solidFill>
                  <a:srgbClr val="FF0000"/>
                </a:solidFill>
              </a:rPr>
              <a:t>- étkezés előtt és vécéhasználat után szappannal jól kezet mosni;</a:t>
            </a:r>
          </a:p>
          <a:p>
            <a:r>
              <a:rPr lang="hu-HU" dirty="0">
                <a:solidFill>
                  <a:srgbClr val="FF0000"/>
                </a:solidFill>
              </a:rPr>
              <a:t>- zöldségeket, gyümölcsöket alaposan megmosni fogyasztás előtt;</a:t>
            </a:r>
          </a:p>
          <a:p>
            <a:r>
              <a:rPr lang="hu-HU" dirty="0">
                <a:solidFill>
                  <a:srgbClr val="FF0000"/>
                </a:solidFill>
              </a:rPr>
              <a:t>- a húst csak ellenőrzött helyről vásároljuk (trichinára bevizsgált);</a:t>
            </a:r>
          </a:p>
          <a:p>
            <a:r>
              <a:rPr lang="hu-HU" dirty="0">
                <a:solidFill>
                  <a:srgbClr val="FF0000"/>
                </a:solidFill>
              </a:rPr>
              <a:t>- tájékozódni az élelmiszerek lejárati idejéről; romlott ételt ne fogyasszunk;</a:t>
            </a:r>
          </a:p>
          <a:p>
            <a:r>
              <a:rPr lang="hu-HU" dirty="0">
                <a:solidFill>
                  <a:srgbClr val="FF0000"/>
                </a:solidFill>
              </a:rPr>
              <a:t>- helyes és egészséges táplálkozás szabályait betartani (sok zöldség, gyümölcs, víz, kevés só, édesség és zsír), alkoholt, dohányzást kerülni, sportolni minél többet.</a:t>
            </a:r>
          </a:p>
        </p:txBody>
      </p:sp>
    </p:spTree>
    <p:extLst>
      <p:ext uri="{BB962C8B-B14F-4D97-AF65-F5344CB8AC3E}">
        <p14:creationId xmlns:p14="http://schemas.microsoft.com/office/powerpoint/2010/main" val="120970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5FF3D9-B99B-4B00-B472-E9F864D7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Az emésztés szerepe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CB7AEA-A10D-4636-827A-7992D71C4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24631"/>
          </a:xfrm>
        </p:spPr>
        <p:txBody>
          <a:bodyPr>
            <a:normAutofit/>
          </a:bodyPr>
          <a:lstStyle/>
          <a:p>
            <a:r>
              <a:rPr lang="hu-HU" sz="2800" dirty="0"/>
              <a:t>- A táplálék végighalad a tápcsatornán, miközben az emésztőnedvek </a:t>
            </a:r>
            <a:r>
              <a:rPr lang="hu-HU" sz="2800" dirty="0" err="1"/>
              <a:t>enzimeinek</a:t>
            </a:r>
            <a:r>
              <a:rPr lang="hu-HU" sz="2800" dirty="0"/>
              <a:t> hatására felszívódásra alkalmas tápanyagokra bomlik. </a:t>
            </a:r>
          </a:p>
          <a:p>
            <a:r>
              <a:rPr lang="hu-HU" sz="2800" dirty="0"/>
              <a:t>- A tápanyagok a vérbe jutnak, ami a sejtekhez szállítja, ahol belőlük  energia szabadul fel vagy a sejtek saját anyagainak építőköveiként szolgálnak.</a:t>
            </a:r>
          </a:p>
          <a:p>
            <a:r>
              <a:rPr lang="hu-HU" sz="2800" dirty="0"/>
              <a:t>- A tápcsatornában </a:t>
            </a:r>
            <a:r>
              <a:rPr lang="hu-HU" sz="2800" dirty="0">
                <a:solidFill>
                  <a:srgbClr val="FF0000"/>
                </a:solidFill>
              </a:rPr>
              <a:t>mechanikai, fizikai, kémiai átalakulások </a:t>
            </a:r>
            <a:r>
              <a:rPr lang="hu-HU" sz="2800" dirty="0"/>
              <a:t>történnek. 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7421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70467D-CB1F-487E-86CF-6EF75BBF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65441"/>
          </a:xfrm>
        </p:spPr>
        <p:txBody>
          <a:bodyPr/>
          <a:lstStyle/>
          <a:p>
            <a:pPr algn="ctr"/>
            <a:r>
              <a:rPr lang="hu-HU" dirty="0"/>
              <a:t>Az emésztőrendszer szerkezete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4A5CFF5-37ED-4F18-8803-7130AC998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44" y="1722499"/>
            <a:ext cx="7839525" cy="488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F1FBE3-ED5E-4234-8335-91C5C7DBC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Az emésztőrendszer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2C5EEF-E41E-4ED1-A9F3-1AB14C7BA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Az emésztőrendszer áll:</a:t>
            </a:r>
          </a:p>
          <a:p>
            <a:r>
              <a:rPr lang="hu-HU" dirty="0"/>
              <a:t>1. </a:t>
            </a:r>
            <a:r>
              <a:rPr lang="hu-HU" b="1" dirty="0">
                <a:solidFill>
                  <a:srgbClr val="FF0000"/>
                </a:solidFill>
              </a:rPr>
              <a:t>Tápcsatornából</a:t>
            </a:r>
            <a:r>
              <a:rPr lang="hu-HU" dirty="0"/>
              <a:t>: üreges szervek, amelyeken a táplálék végighalad. </a:t>
            </a:r>
          </a:p>
          <a:p>
            <a:r>
              <a:rPr lang="hu-HU" dirty="0"/>
              <a:t>Szakaszai: </a:t>
            </a:r>
            <a:r>
              <a:rPr lang="hu-HU" dirty="0">
                <a:solidFill>
                  <a:srgbClr val="0070C0"/>
                </a:solidFill>
              </a:rPr>
              <a:t>szájüreg (nyelv, fogak), garat, nyelőcső, gyomor, vékonybél és vastagbél</a:t>
            </a:r>
          </a:p>
          <a:p>
            <a:r>
              <a:rPr lang="hu-HU" dirty="0"/>
              <a:t>2. </a:t>
            </a:r>
            <a:r>
              <a:rPr lang="hu-HU" b="1" dirty="0">
                <a:solidFill>
                  <a:srgbClr val="FF0000"/>
                </a:solidFill>
              </a:rPr>
              <a:t>Járulékos mirigyekből: </a:t>
            </a:r>
            <a:r>
              <a:rPr lang="hu-HU" dirty="0">
                <a:solidFill>
                  <a:schemeClr val="tx1"/>
                </a:solidFill>
              </a:rPr>
              <a:t>emésztőnedveket termelő </a:t>
            </a:r>
            <a:r>
              <a:rPr lang="hu-HU" dirty="0" err="1">
                <a:solidFill>
                  <a:schemeClr val="tx1"/>
                </a:solidFill>
              </a:rPr>
              <a:t>exokrin</a:t>
            </a:r>
            <a:r>
              <a:rPr lang="hu-HU" dirty="0">
                <a:solidFill>
                  <a:schemeClr val="tx1"/>
                </a:solidFill>
              </a:rPr>
              <a:t> (külső elválasztású) mirigyek, melyek váladéka a tápcsatorna valamely szakaszába ömlik</a:t>
            </a:r>
          </a:p>
          <a:p>
            <a:r>
              <a:rPr lang="hu-HU" dirty="0">
                <a:solidFill>
                  <a:schemeClr val="tx1"/>
                </a:solidFill>
              </a:rPr>
              <a:t>- </a:t>
            </a:r>
            <a:r>
              <a:rPr lang="hu-HU" dirty="0">
                <a:solidFill>
                  <a:srgbClr val="0070C0"/>
                </a:solidFill>
              </a:rPr>
              <a:t>nyálmirigyek: </a:t>
            </a:r>
            <a:r>
              <a:rPr lang="hu-HU" dirty="0">
                <a:solidFill>
                  <a:schemeClr val="tx1"/>
                </a:solidFill>
              </a:rPr>
              <a:t>nyálat termelnek (emésztőnedv), a szájüregbe ömlik</a:t>
            </a:r>
            <a:endParaRPr lang="hu-HU" dirty="0">
              <a:solidFill>
                <a:srgbClr val="0070C0"/>
              </a:solidFill>
            </a:endParaRPr>
          </a:p>
          <a:p>
            <a:r>
              <a:rPr lang="hu-HU" dirty="0">
                <a:solidFill>
                  <a:srgbClr val="0070C0"/>
                </a:solidFill>
              </a:rPr>
              <a:t>- máj: </a:t>
            </a:r>
            <a:r>
              <a:rPr lang="hu-HU" dirty="0">
                <a:solidFill>
                  <a:schemeClr val="tx1"/>
                </a:solidFill>
              </a:rPr>
              <a:t>epét termel (emésztőnedv), a patkóbélbe ömlik (a vékonybél első szakasza)</a:t>
            </a:r>
            <a:endParaRPr lang="hu-HU" dirty="0">
              <a:solidFill>
                <a:srgbClr val="0070C0"/>
              </a:solidFill>
            </a:endParaRPr>
          </a:p>
          <a:p>
            <a:r>
              <a:rPr lang="hu-HU" dirty="0">
                <a:solidFill>
                  <a:srgbClr val="0070C0"/>
                </a:solidFill>
              </a:rPr>
              <a:t>- hasnyálmirigy: </a:t>
            </a:r>
            <a:r>
              <a:rPr lang="hu-HU" dirty="0">
                <a:solidFill>
                  <a:schemeClr val="tx1"/>
                </a:solidFill>
              </a:rPr>
              <a:t>hasnyálat termel (emésztőnedv), szintén a patkóbélbe ömlik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07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CA057-A737-485A-AFE3-552ADA53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49368"/>
          </a:xfrm>
        </p:spPr>
        <p:txBody>
          <a:bodyPr/>
          <a:lstStyle/>
          <a:p>
            <a:pPr algn="ctr"/>
            <a:r>
              <a:rPr lang="hu-HU" dirty="0"/>
              <a:t>Emésztés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4A18F5-A2E8-4656-B7B2-FF0ADC468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38183"/>
            <a:ext cx="11130645" cy="5078027"/>
          </a:xfrm>
        </p:spPr>
        <p:txBody>
          <a:bodyPr/>
          <a:lstStyle/>
          <a:p>
            <a:r>
              <a:rPr lang="hu-HU" dirty="0"/>
              <a:t>Milyen tápanyagok emésztődnek/bomlanak fel? </a:t>
            </a:r>
          </a:p>
          <a:p>
            <a:r>
              <a:rPr lang="hu-HU" dirty="0"/>
              <a:t>- </a:t>
            </a:r>
            <a:r>
              <a:rPr lang="hu-HU" b="1" dirty="0">
                <a:solidFill>
                  <a:srgbClr val="FF0000"/>
                </a:solidFill>
              </a:rPr>
              <a:t>szénhidrátok, zsírok és fehérjék </a:t>
            </a:r>
            <a:r>
              <a:rPr lang="hu-HU" dirty="0"/>
              <a:t>(a víz, az ásványi sók és a vitaminok nem bomlanak fel!)</a:t>
            </a:r>
          </a:p>
          <a:p>
            <a:r>
              <a:rPr lang="hu-HU" dirty="0"/>
              <a:t>Vegyi emésztés nem történik a tápcsatorna mindenik szakaszában, csak:</a:t>
            </a:r>
          </a:p>
          <a:p>
            <a:r>
              <a:rPr lang="hu-HU" dirty="0"/>
              <a:t>- </a:t>
            </a:r>
            <a:r>
              <a:rPr lang="hu-HU" b="1" dirty="0">
                <a:solidFill>
                  <a:srgbClr val="00B0F0"/>
                </a:solidFill>
              </a:rPr>
              <a:t>a szájüregben</a:t>
            </a:r>
          </a:p>
          <a:p>
            <a:r>
              <a:rPr lang="hu-HU" b="1" dirty="0">
                <a:solidFill>
                  <a:srgbClr val="00B0F0"/>
                </a:solidFill>
              </a:rPr>
              <a:t>- a gyomorban</a:t>
            </a:r>
          </a:p>
          <a:p>
            <a:r>
              <a:rPr lang="hu-HU" b="1" dirty="0">
                <a:solidFill>
                  <a:srgbClr val="00B0F0"/>
                </a:solidFill>
              </a:rPr>
              <a:t>- a vékonybélben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garat</a:t>
            </a:r>
            <a:r>
              <a:rPr lang="hu-HU" dirty="0"/>
              <a:t> a légző- és emésztőrendszer </a:t>
            </a:r>
            <a:r>
              <a:rPr lang="hu-HU" dirty="0">
                <a:solidFill>
                  <a:srgbClr val="FF0000"/>
                </a:solidFill>
              </a:rPr>
              <a:t>közös szakasza</a:t>
            </a:r>
            <a:r>
              <a:rPr lang="hu-HU" dirty="0"/>
              <a:t>, itt kereszteződik a levegő és a táplálék útja.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nyelőcső</a:t>
            </a:r>
            <a:r>
              <a:rPr lang="hu-HU" dirty="0"/>
              <a:t> kb. 25 cm, a garatot köti össze a gyomorral. </a:t>
            </a:r>
          </a:p>
        </p:txBody>
      </p:sp>
    </p:spTree>
    <p:extLst>
      <p:ext uri="{BB962C8B-B14F-4D97-AF65-F5344CB8AC3E}">
        <p14:creationId xmlns:p14="http://schemas.microsoft.com/office/powerpoint/2010/main" val="242452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B35796-662C-4162-901F-6A969C76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Az emésztés végtermékei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725275-862A-43D6-BCD6-FA5556346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2011680"/>
            <a:ext cx="11523216" cy="3766185"/>
          </a:xfrm>
        </p:spPr>
        <p:txBody>
          <a:bodyPr>
            <a:normAutofit/>
          </a:bodyPr>
          <a:lstStyle/>
          <a:p>
            <a:r>
              <a:rPr lang="hu-HU" dirty="0"/>
              <a:t>Emésztés során </a:t>
            </a:r>
            <a:r>
              <a:rPr lang="hu-HU" dirty="0">
                <a:solidFill>
                  <a:srgbClr val="00B0F0"/>
                </a:solidFill>
              </a:rPr>
              <a:t>felszívódásra alkalmas végtermékek </a:t>
            </a:r>
            <a:r>
              <a:rPr lang="hu-HU" dirty="0"/>
              <a:t>keletkeznek, ezek a következők:</a:t>
            </a:r>
          </a:p>
          <a:p>
            <a:r>
              <a:rPr lang="hu-HU" dirty="0"/>
              <a:t>1. A szénhidrátok: </a:t>
            </a:r>
            <a:r>
              <a:rPr lang="hu-HU" b="1" dirty="0">
                <a:solidFill>
                  <a:srgbClr val="00B050"/>
                </a:solidFill>
              </a:rPr>
              <a:t>glükóz, fruktóz és </a:t>
            </a:r>
            <a:r>
              <a:rPr lang="hu-HU" b="1" dirty="0" err="1">
                <a:solidFill>
                  <a:srgbClr val="00B050"/>
                </a:solidFill>
              </a:rPr>
              <a:t>galaktóz</a:t>
            </a:r>
            <a:r>
              <a:rPr lang="hu-HU" b="1" dirty="0">
                <a:solidFill>
                  <a:srgbClr val="00B050"/>
                </a:solidFill>
              </a:rPr>
              <a:t> </a:t>
            </a:r>
            <a:r>
              <a:rPr lang="hu-HU" sz="2000" dirty="0"/>
              <a:t>(vagyis egyszerű cukrokra/</a:t>
            </a:r>
            <a:r>
              <a:rPr lang="hu-HU" sz="2000" dirty="0" err="1"/>
              <a:t>monoszacharidokra</a:t>
            </a:r>
            <a:r>
              <a:rPr lang="hu-HU" sz="2000" dirty="0"/>
              <a:t> bomlanak)</a:t>
            </a:r>
          </a:p>
          <a:p>
            <a:r>
              <a:rPr lang="hu-HU" dirty="0"/>
              <a:t>2. A fehérjék: </a:t>
            </a:r>
            <a:r>
              <a:rPr lang="hu-HU" b="1" dirty="0">
                <a:solidFill>
                  <a:srgbClr val="00B050"/>
                </a:solidFill>
              </a:rPr>
              <a:t>aminosavakra </a:t>
            </a:r>
            <a:r>
              <a:rPr lang="hu-HU" dirty="0">
                <a:solidFill>
                  <a:schemeClr val="tx1"/>
                </a:solidFill>
              </a:rPr>
              <a:t>bomlanak (</a:t>
            </a:r>
            <a:r>
              <a:rPr lang="hu-HU" dirty="0">
                <a:solidFill>
                  <a:srgbClr val="FF0000"/>
                </a:solidFill>
              </a:rPr>
              <a:t>emlékeztek genetikából a 20 féle aminosavra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r>
              <a:rPr lang="hu-HU" dirty="0"/>
              <a:t>3. A zsírok: </a:t>
            </a:r>
            <a:r>
              <a:rPr lang="hu-HU" b="1" dirty="0">
                <a:solidFill>
                  <a:srgbClr val="00B050"/>
                </a:solidFill>
              </a:rPr>
              <a:t>glicerin + zsírsavak </a:t>
            </a:r>
            <a:r>
              <a:rPr lang="hu-HU" dirty="0">
                <a:solidFill>
                  <a:schemeClr val="tx1"/>
                </a:solidFill>
              </a:rPr>
              <a:t>-</a:t>
            </a:r>
            <a:r>
              <a:rPr lang="hu-HU" dirty="0" err="1">
                <a:solidFill>
                  <a:schemeClr val="tx1"/>
                </a:solidFill>
              </a:rPr>
              <a:t>ra</a:t>
            </a:r>
            <a:r>
              <a:rPr lang="hu-HU" dirty="0">
                <a:solidFill>
                  <a:schemeClr val="tx1"/>
                </a:solidFill>
              </a:rPr>
              <a:t> bomlanak</a:t>
            </a:r>
          </a:p>
          <a:p>
            <a:r>
              <a:rPr lang="hu-HU" dirty="0">
                <a:solidFill>
                  <a:schemeClr val="tx1"/>
                </a:solidFill>
              </a:rPr>
              <a:t>4. </a:t>
            </a:r>
            <a:r>
              <a:rPr lang="hu-HU" b="1" dirty="0">
                <a:solidFill>
                  <a:srgbClr val="00B050"/>
                </a:solidFill>
              </a:rPr>
              <a:t>Víz</a:t>
            </a:r>
            <a:r>
              <a:rPr lang="hu-HU" dirty="0">
                <a:solidFill>
                  <a:schemeClr val="tx1"/>
                </a:solidFill>
              </a:rPr>
              <a:t>             </a:t>
            </a:r>
          </a:p>
          <a:p>
            <a:r>
              <a:rPr lang="hu-HU" dirty="0">
                <a:solidFill>
                  <a:schemeClr val="tx1"/>
                </a:solidFill>
              </a:rPr>
              <a:t>5. </a:t>
            </a:r>
            <a:r>
              <a:rPr lang="hu-HU" b="1" dirty="0">
                <a:solidFill>
                  <a:srgbClr val="00B050"/>
                </a:solidFill>
              </a:rPr>
              <a:t>Ásványi sók </a:t>
            </a:r>
            <a:r>
              <a:rPr lang="hu-HU" dirty="0">
                <a:solidFill>
                  <a:schemeClr val="tx1"/>
                </a:solidFill>
              </a:rPr>
              <a:t>(vas, </a:t>
            </a:r>
            <a:r>
              <a:rPr lang="hu-HU" dirty="0" err="1">
                <a:solidFill>
                  <a:schemeClr val="tx1"/>
                </a:solidFill>
              </a:rPr>
              <a:t>kálcium</a:t>
            </a:r>
            <a:r>
              <a:rPr lang="hu-HU" dirty="0">
                <a:solidFill>
                  <a:schemeClr val="tx1"/>
                </a:solidFill>
              </a:rPr>
              <a:t>, foszfor, klór, nátrium, magnézium stb.) </a:t>
            </a:r>
          </a:p>
          <a:p>
            <a:r>
              <a:rPr lang="hu-HU" dirty="0">
                <a:solidFill>
                  <a:schemeClr val="tx1"/>
                </a:solidFill>
              </a:rPr>
              <a:t>6. </a:t>
            </a:r>
            <a:r>
              <a:rPr lang="hu-HU" b="1" dirty="0">
                <a:solidFill>
                  <a:srgbClr val="00B050"/>
                </a:solidFill>
              </a:rPr>
              <a:t>Vitaminok </a:t>
            </a:r>
            <a:r>
              <a:rPr lang="hu-HU" dirty="0">
                <a:solidFill>
                  <a:schemeClr val="tx1"/>
                </a:solidFill>
              </a:rPr>
              <a:t>(A, B1, B2, B6, B12, C, D, E, K, H, PP stb.)</a:t>
            </a:r>
          </a:p>
          <a:p>
            <a:r>
              <a:rPr lang="hu-HU" dirty="0">
                <a:solidFill>
                  <a:schemeClr val="tx1"/>
                </a:solidFill>
              </a:rPr>
              <a:t>- zölddel jelöltem a felszívódásra alkalmas anyagokat/végtermékeket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945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C56187-11AC-4B17-9006-5AA5B4F9E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20894"/>
          </a:xfrm>
        </p:spPr>
        <p:txBody>
          <a:bodyPr/>
          <a:lstStyle/>
          <a:p>
            <a:pPr algn="ctr"/>
            <a:r>
              <a:rPr lang="hu-HU" dirty="0"/>
              <a:t>Emésztés a szájüregben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7CB5CC-8F4D-4E01-A5DF-7A71D5A6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20428"/>
            <a:ext cx="10753725" cy="435743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- </a:t>
            </a:r>
            <a:r>
              <a:rPr lang="hu-HU" dirty="0">
                <a:solidFill>
                  <a:srgbClr val="00B050"/>
                </a:solidFill>
              </a:rPr>
              <a:t>mechanikai</a:t>
            </a:r>
            <a:r>
              <a:rPr lang="hu-HU" dirty="0"/>
              <a:t>, </a:t>
            </a:r>
            <a:r>
              <a:rPr lang="hu-HU" dirty="0">
                <a:solidFill>
                  <a:srgbClr val="00B050"/>
                </a:solidFill>
              </a:rPr>
              <a:t>fizikai</a:t>
            </a:r>
            <a:r>
              <a:rPr lang="hu-HU" dirty="0"/>
              <a:t> és </a:t>
            </a:r>
            <a:r>
              <a:rPr lang="hu-HU" dirty="0">
                <a:solidFill>
                  <a:srgbClr val="00B050"/>
                </a:solidFill>
              </a:rPr>
              <a:t>kémiai/vegyi </a:t>
            </a:r>
            <a:r>
              <a:rPr lang="hu-HU" dirty="0"/>
              <a:t>emésztés történik a szájüregben;</a:t>
            </a:r>
          </a:p>
          <a:p>
            <a:r>
              <a:rPr lang="hu-HU" dirty="0"/>
              <a:t>- a </a:t>
            </a:r>
            <a:r>
              <a:rPr lang="hu-HU" dirty="0">
                <a:solidFill>
                  <a:srgbClr val="FF0000"/>
                </a:solidFill>
              </a:rPr>
              <a:t>fogak</a:t>
            </a:r>
            <a:r>
              <a:rPr lang="hu-HU" dirty="0"/>
              <a:t> (20 tejfog, 32 végleges fog) a táplálék </a:t>
            </a:r>
            <a:r>
              <a:rPr lang="hu-HU" dirty="0">
                <a:solidFill>
                  <a:srgbClr val="FF0000"/>
                </a:solidFill>
              </a:rPr>
              <a:t>mechanikai feldarabolásában </a:t>
            </a:r>
            <a:r>
              <a:rPr lang="hu-HU" dirty="0"/>
              <a:t>játszanak szerepet: </a:t>
            </a:r>
            <a:r>
              <a:rPr lang="hu-HU" dirty="0">
                <a:solidFill>
                  <a:srgbClr val="00B050"/>
                </a:solidFill>
              </a:rPr>
              <a:t>RÁGÁS</a:t>
            </a:r>
            <a:r>
              <a:rPr lang="hu-HU" dirty="0"/>
              <a:t>;</a:t>
            </a:r>
          </a:p>
          <a:p>
            <a:r>
              <a:rPr lang="hu-HU" dirty="0"/>
              <a:t>- a </a:t>
            </a:r>
            <a:r>
              <a:rPr lang="hu-HU" dirty="0">
                <a:solidFill>
                  <a:srgbClr val="FF0000"/>
                </a:solidFill>
              </a:rPr>
              <a:t>nyelvnek</a:t>
            </a:r>
            <a:r>
              <a:rPr lang="hu-HU" dirty="0"/>
              <a:t> szerepe van a </a:t>
            </a:r>
            <a:r>
              <a:rPr lang="hu-HU" dirty="0">
                <a:solidFill>
                  <a:srgbClr val="FF0000"/>
                </a:solidFill>
              </a:rPr>
              <a:t>falatképzésben</a:t>
            </a:r>
            <a:r>
              <a:rPr lang="hu-HU" dirty="0"/>
              <a:t>, a beszédben és a </a:t>
            </a:r>
            <a:r>
              <a:rPr lang="hu-HU" dirty="0">
                <a:solidFill>
                  <a:srgbClr val="FF0000"/>
                </a:solidFill>
              </a:rPr>
              <a:t>nyelésben</a:t>
            </a:r>
            <a:r>
              <a:rPr lang="hu-HU" dirty="0"/>
              <a:t>;</a:t>
            </a:r>
          </a:p>
          <a:p>
            <a:r>
              <a:rPr lang="hu-HU" dirty="0"/>
              <a:t>- a </a:t>
            </a:r>
            <a:r>
              <a:rPr lang="hu-HU" dirty="0">
                <a:solidFill>
                  <a:srgbClr val="FF0000"/>
                </a:solidFill>
              </a:rPr>
              <a:t>nagy nyálmirigyek </a:t>
            </a:r>
            <a:r>
              <a:rPr lang="hu-HU" dirty="0"/>
              <a:t>(fültőmirigy, nyelvalatti nyálmirigy és állkapocsalatti nyálmirigy) és </a:t>
            </a:r>
            <a:r>
              <a:rPr lang="hu-HU" dirty="0">
                <a:solidFill>
                  <a:srgbClr val="FF0000"/>
                </a:solidFill>
              </a:rPr>
              <a:t>kis nyálmirigyek </a:t>
            </a:r>
            <a:r>
              <a:rPr lang="hu-HU" dirty="0">
                <a:solidFill>
                  <a:srgbClr val="00B050"/>
                </a:solidFill>
              </a:rPr>
              <a:t>nyálat</a:t>
            </a:r>
            <a:r>
              <a:rPr lang="hu-HU" dirty="0"/>
              <a:t> termelnek és öntenek a szájüregbe;</a:t>
            </a:r>
          </a:p>
          <a:p>
            <a:r>
              <a:rPr lang="hu-HU" dirty="0"/>
              <a:t>A nyál szerepei:</a:t>
            </a:r>
          </a:p>
          <a:p>
            <a:r>
              <a:rPr lang="hu-HU" dirty="0"/>
              <a:t>- </a:t>
            </a:r>
            <a:r>
              <a:rPr lang="hu-HU" dirty="0">
                <a:solidFill>
                  <a:srgbClr val="00B050"/>
                </a:solidFill>
              </a:rPr>
              <a:t>nyál-amiláz vagy </a:t>
            </a:r>
            <a:r>
              <a:rPr lang="hu-HU" dirty="0" err="1">
                <a:solidFill>
                  <a:srgbClr val="00B050"/>
                </a:solidFill>
              </a:rPr>
              <a:t>ptialin</a:t>
            </a:r>
            <a:r>
              <a:rPr lang="hu-HU" dirty="0">
                <a:solidFill>
                  <a:srgbClr val="00B050"/>
                </a:solidFill>
              </a:rPr>
              <a:t> </a:t>
            </a:r>
            <a:r>
              <a:rPr lang="hu-HU" dirty="0" err="1">
                <a:solidFill>
                  <a:srgbClr val="00B050"/>
                </a:solidFill>
              </a:rPr>
              <a:t>enzime</a:t>
            </a:r>
            <a:r>
              <a:rPr lang="hu-HU" dirty="0">
                <a:solidFill>
                  <a:srgbClr val="00B050"/>
                </a:solidFill>
              </a:rPr>
              <a:t> </a:t>
            </a:r>
            <a:r>
              <a:rPr lang="hu-HU" u="sng" dirty="0"/>
              <a:t>a főtt keményítőt bontja maltózra </a:t>
            </a:r>
            <a:r>
              <a:rPr lang="hu-HU" dirty="0">
                <a:solidFill>
                  <a:srgbClr val="00B050"/>
                </a:solidFill>
              </a:rPr>
              <a:t>(vegyi emésztés);</a:t>
            </a:r>
          </a:p>
          <a:p>
            <a:r>
              <a:rPr lang="hu-HU" dirty="0"/>
              <a:t>- fertőtlenítő hatású</a:t>
            </a:r>
          </a:p>
          <a:p>
            <a:r>
              <a:rPr lang="hu-HU" dirty="0"/>
              <a:t>- szerepe van a falat kialakításában (</a:t>
            </a:r>
            <a:r>
              <a:rPr lang="hu-HU" b="1" dirty="0">
                <a:solidFill>
                  <a:srgbClr val="00B050"/>
                </a:solidFill>
              </a:rPr>
              <a:t>oldás: fizikai folyamat</a:t>
            </a:r>
            <a:r>
              <a:rPr lang="hu-H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604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E984DB-70F9-41A3-B0F0-C3920F55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49873"/>
          </a:xfrm>
        </p:spPr>
        <p:txBody>
          <a:bodyPr/>
          <a:lstStyle/>
          <a:p>
            <a:pPr algn="ctr"/>
            <a:r>
              <a:rPr lang="hu-HU" dirty="0"/>
              <a:t>Emésztés a gyomorban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01C8AB-BAC7-4189-84E3-4BD3D916D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49406"/>
            <a:ext cx="10753725" cy="5228947"/>
          </a:xfrm>
        </p:spPr>
        <p:txBody>
          <a:bodyPr/>
          <a:lstStyle/>
          <a:p>
            <a:r>
              <a:rPr lang="hu-HU" dirty="0"/>
              <a:t>- a gyomor J alakú, izmos falú, üreges szerv, melyben a falat </a:t>
            </a:r>
            <a:r>
              <a:rPr lang="hu-HU" dirty="0" err="1">
                <a:solidFill>
                  <a:srgbClr val="00B050"/>
                </a:solidFill>
              </a:rPr>
              <a:t>gyomorkimusszá</a:t>
            </a:r>
            <a:r>
              <a:rPr lang="hu-HU" dirty="0"/>
              <a:t> alakul;</a:t>
            </a:r>
          </a:p>
          <a:p>
            <a:r>
              <a:rPr lang="hu-HU" dirty="0"/>
              <a:t>- belseje savas, mert falában mirigysejtek vannak, melyek savas (HCL) kémhatású emésztőnedvet, a </a:t>
            </a:r>
            <a:r>
              <a:rPr lang="hu-HU" dirty="0">
                <a:solidFill>
                  <a:srgbClr val="00B050"/>
                </a:solidFill>
              </a:rPr>
              <a:t>GYOMORNEDV-</a:t>
            </a:r>
            <a:r>
              <a:rPr lang="hu-HU" dirty="0" err="1">
                <a:solidFill>
                  <a:srgbClr val="00B050"/>
                </a:solidFill>
              </a:rPr>
              <a:t>et</a:t>
            </a:r>
            <a:r>
              <a:rPr lang="hu-HU" dirty="0"/>
              <a:t> termelik;</a:t>
            </a:r>
          </a:p>
          <a:p>
            <a:r>
              <a:rPr lang="hu-HU" dirty="0"/>
              <a:t>- a gyomornedv </a:t>
            </a:r>
            <a:r>
              <a:rPr lang="hu-HU" dirty="0">
                <a:solidFill>
                  <a:srgbClr val="FF0000"/>
                </a:solidFill>
              </a:rPr>
              <a:t>fehérjéket</a:t>
            </a:r>
            <a:r>
              <a:rPr lang="hu-HU" dirty="0"/>
              <a:t> és </a:t>
            </a:r>
            <a:r>
              <a:rPr lang="hu-HU" dirty="0">
                <a:solidFill>
                  <a:srgbClr val="FF0000"/>
                </a:solidFill>
              </a:rPr>
              <a:t>zsírokat</a:t>
            </a:r>
            <a:r>
              <a:rPr lang="hu-HU" dirty="0"/>
              <a:t> emészt, a gyomorban </a:t>
            </a:r>
            <a:r>
              <a:rPr lang="hu-HU" dirty="0">
                <a:solidFill>
                  <a:srgbClr val="00B0F0"/>
                </a:solidFill>
              </a:rPr>
              <a:t>szénhidrát-emésztés NINCS! </a:t>
            </a:r>
          </a:p>
          <a:p>
            <a:r>
              <a:rPr lang="hu-HU" dirty="0">
                <a:solidFill>
                  <a:schemeClr val="tx1"/>
                </a:solidFill>
              </a:rPr>
              <a:t>- A gyomornedv </a:t>
            </a:r>
            <a:r>
              <a:rPr lang="hu-HU" dirty="0">
                <a:solidFill>
                  <a:srgbClr val="00B050"/>
                </a:solidFill>
              </a:rPr>
              <a:t>emésztő </a:t>
            </a:r>
            <a:r>
              <a:rPr lang="hu-HU" dirty="0" err="1">
                <a:solidFill>
                  <a:srgbClr val="00B050"/>
                </a:solidFill>
              </a:rPr>
              <a:t>enzimei</a:t>
            </a:r>
            <a:r>
              <a:rPr lang="hu-HU" dirty="0">
                <a:solidFill>
                  <a:schemeClr val="tx1"/>
                </a:solidFill>
              </a:rPr>
              <a:t>: </a:t>
            </a:r>
          </a:p>
          <a:p>
            <a:r>
              <a:rPr lang="hu-HU" dirty="0">
                <a:solidFill>
                  <a:schemeClr val="tx1"/>
                </a:solidFill>
              </a:rPr>
              <a:t>1. </a:t>
            </a:r>
            <a:r>
              <a:rPr lang="hu-HU" dirty="0">
                <a:solidFill>
                  <a:srgbClr val="00B050"/>
                </a:solidFill>
              </a:rPr>
              <a:t>pepszin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>
                <a:solidFill>
                  <a:srgbClr val="FF0000"/>
                </a:solidFill>
              </a:rPr>
              <a:t>a fehérjéket bontja </a:t>
            </a:r>
            <a:r>
              <a:rPr lang="hu-HU" dirty="0" err="1">
                <a:solidFill>
                  <a:srgbClr val="FF0000"/>
                </a:solidFill>
              </a:rPr>
              <a:t>oligopeptidekre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(rövidebb láncokra, de még nem aminosavakra!)</a:t>
            </a:r>
          </a:p>
          <a:p>
            <a:r>
              <a:rPr lang="hu-HU" dirty="0">
                <a:solidFill>
                  <a:schemeClr val="tx1"/>
                </a:solidFill>
              </a:rPr>
              <a:t>2. </a:t>
            </a:r>
            <a:r>
              <a:rPr lang="hu-HU" dirty="0">
                <a:solidFill>
                  <a:srgbClr val="00B050"/>
                </a:solidFill>
              </a:rPr>
              <a:t>gyomor-</a:t>
            </a:r>
            <a:r>
              <a:rPr lang="hu-HU" dirty="0" err="1">
                <a:solidFill>
                  <a:srgbClr val="00B050"/>
                </a:solidFill>
              </a:rPr>
              <a:t>lipáz</a:t>
            </a:r>
            <a:r>
              <a:rPr lang="hu-HU" dirty="0">
                <a:solidFill>
                  <a:srgbClr val="00B050"/>
                </a:solidFill>
              </a:rPr>
              <a:t>: </a:t>
            </a:r>
            <a:r>
              <a:rPr lang="hu-HU" dirty="0">
                <a:solidFill>
                  <a:srgbClr val="FF0000"/>
                </a:solidFill>
              </a:rPr>
              <a:t>az emulgeált zsírokat bontja             glicerin + zsírsavak</a:t>
            </a:r>
          </a:p>
          <a:p>
            <a:r>
              <a:rPr lang="hu-HU" dirty="0">
                <a:solidFill>
                  <a:schemeClr val="tx1"/>
                </a:solidFill>
              </a:rPr>
              <a:t>3. </a:t>
            </a:r>
            <a:r>
              <a:rPr lang="hu-HU" dirty="0" err="1">
                <a:solidFill>
                  <a:srgbClr val="00B050"/>
                </a:solidFill>
              </a:rPr>
              <a:t>labferment</a:t>
            </a:r>
            <a:r>
              <a:rPr lang="hu-HU" dirty="0">
                <a:solidFill>
                  <a:srgbClr val="00B050"/>
                </a:solidFill>
              </a:rPr>
              <a:t>: </a:t>
            </a:r>
            <a:r>
              <a:rPr lang="hu-HU" dirty="0">
                <a:solidFill>
                  <a:srgbClr val="FF0000"/>
                </a:solidFill>
              </a:rPr>
              <a:t>a tej alvadását idézi elő (főleg csecsemőknél fontos)</a:t>
            </a:r>
          </a:p>
          <a:p>
            <a:r>
              <a:rPr lang="hu-HU" dirty="0">
                <a:solidFill>
                  <a:srgbClr val="00B0F0"/>
                </a:solidFill>
              </a:rPr>
              <a:t>A gyomor mozgásai / gyomor perisztaltika: keverő és továbbító mozgások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6AC39B88-9605-4866-9B37-0AA962CC264D}"/>
              </a:ext>
            </a:extLst>
          </p:cNvPr>
          <p:cNvCxnSpPr/>
          <p:nvPr/>
        </p:nvCxnSpPr>
        <p:spPr>
          <a:xfrm>
            <a:off x="6338656" y="4873841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68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887DFF-6C32-40F6-98F9-D34EC4E0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81197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Emésztés a vékonybélben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E779FC-8C81-49A7-87E6-EC95DFD9E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80730"/>
            <a:ext cx="10753725" cy="4119239"/>
          </a:xfrm>
        </p:spPr>
        <p:txBody>
          <a:bodyPr/>
          <a:lstStyle/>
          <a:p>
            <a:r>
              <a:rPr lang="hu-HU" dirty="0"/>
              <a:t>- a vékonybél kb. 7m,  szakaszai: </a:t>
            </a:r>
            <a:r>
              <a:rPr lang="hu-HU" dirty="0">
                <a:solidFill>
                  <a:srgbClr val="FF0000"/>
                </a:solidFill>
              </a:rPr>
              <a:t>patkóbél</a:t>
            </a:r>
            <a:r>
              <a:rPr lang="hu-HU" dirty="0"/>
              <a:t> (mozdulatlan, ide ömlik az epe és a hasnyál, meg a bélnedv), </a:t>
            </a:r>
            <a:r>
              <a:rPr lang="hu-HU" dirty="0" err="1">
                <a:solidFill>
                  <a:srgbClr val="FF0000"/>
                </a:solidFill>
              </a:rPr>
              <a:t>éhbél</a:t>
            </a:r>
            <a:r>
              <a:rPr lang="hu-HU" dirty="0"/>
              <a:t> és </a:t>
            </a:r>
            <a:r>
              <a:rPr lang="hu-HU" dirty="0">
                <a:solidFill>
                  <a:srgbClr val="FF0000"/>
                </a:solidFill>
              </a:rPr>
              <a:t>csípőbél</a:t>
            </a:r>
            <a:r>
              <a:rPr lang="hu-HU" dirty="0"/>
              <a:t>: e két szakaszban történik a </a:t>
            </a:r>
            <a:r>
              <a:rPr lang="hu-HU" dirty="0">
                <a:solidFill>
                  <a:srgbClr val="00B0F0"/>
                </a:solidFill>
              </a:rPr>
              <a:t>felszívódás</a:t>
            </a:r>
            <a:r>
              <a:rPr lang="hu-HU" dirty="0"/>
              <a:t>, </a:t>
            </a:r>
            <a:r>
              <a:rPr lang="hu-HU" dirty="0" err="1"/>
              <a:t>belsejükben</a:t>
            </a:r>
            <a:r>
              <a:rPr lang="hu-HU" dirty="0"/>
              <a:t> </a:t>
            </a:r>
            <a:r>
              <a:rPr lang="hu-HU" dirty="0">
                <a:solidFill>
                  <a:srgbClr val="00B0F0"/>
                </a:solidFill>
              </a:rPr>
              <a:t>bélbolyhok</a:t>
            </a:r>
            <a:r>
              <a:rPr lang="hu-HU" dirty="0"/>
              <a:t> vannak, melyek növelik a  felszívó felületet;</a:t>
            </a:r>
          </a:p>
          <a:p>
            <a:r>
              <a:rPr lang="hu-HU" dirty="0"/>
              <a:t>- itt </a:t>
            </a:r>
            <a:r>
              <a:rPr lang="hu-HU" dirty="0">
                <a:solidFill>
                  <a:srgbClr val="FF0000"/>
                </a:solidFill>
              </a:rPr>
              <a:t>zsírok, szénhidrátok </a:t>
            </a:r>
            <a:r>
              <a:rPr lang="hu-HU" dirty="0">
                <a:solidFill>
                  <a:schemeClr val="tx1"/>
                </a:solidFill>
              </a:rPr>
              <a:t>és</a:t>
            </a:r>
            <a:r>
              <a:rPr lang="hu-HU" dirty="0">
                <a:solidFill>
                  <a:srgbClr val="FF0000"/>
                </a:solidFill>
              </a:rPr>
              <a:t> fehérjék </a:t>
            </a:r>
            <a:r>
              <a:rPr lang="hu-HU" dirty="0">
                <a:solidFill>
                  <a:schemeClr val="tx1"/>
                </a:solidFill>
              </a:rPr>
              <a:t>is</a:t>
            </a:r>
            <a:r>
              <a:rPr lang="hu-HU" dirty="0">
                <a:solidFill>
                  <a:srgbClr val="FF0000"/>
                </a:solidFill>
              </a:rPr>
              <a:t> emésztődnek</a:t>
            </a:r>
            <a:r>
              <a:rPr lang="hu-HU" dirty="0"/>
              <a:t>;</a:t>
            </a:r>
          </a:p>
          <a:p>
            <a:r>
              <a:rPr lang="hu-HU" dirty="0"/>
              <a:t>- belseje bázikus/lúgos kémhatású;</a:t>
            </a:r>
          </a:p>
          <a:p>
            <a:r>
              <a:rPr lang="hu-HU" dirty="0"/>
              <a:t>- három emésztőnedv hat itt: az </a:t>
            </a:r>
            <a:r>
              <a:rPr lang="hu-HU" dirty="0">
                <a:solidFill>
                  <a:srgbClr val="00B050"/>
                </a:solidFill>
              </a:rPr>
              <a:t>epe</a:t>
            </a:r>
            <a:r>
              <a:rPr lang="hu-HU" dirty="0"/>
              <a:t> (a máj termeli), a </a:t>
            </a:r>
            <a:r>
              <a:rPr lang="hu-HU" dirty="0">
                <a:solidFill>
                  <a:srgbClr val="00B050"/>
                </a:solidFill>
              </a:rPr>
              <a:t>hasnyál</a:t>
            </a:r>
            <a:r>
              <a:rPr lang="hu-HU" dirty="0"/>
              <a:t> (a hasnyálmirigy termeli) és a </a:t>
            </a:r>
            <a:r>
              <a:rPr lang="hu-HU" dirty="0">
                <a:solidFill>
                  <a:srgbClr val="00B050"/>
                </a:solidFill>
              </a:rPr>
              <a:t>bélnedv</a:t>
            </a:r>
            <a:r>
              <a:rPr lang="hu-HU" dirty="0"/>
              <a:t> (ennek nincs saját mirigye, a bél falában levő mirigysejtek termelik)</a:t>
            </a:r>
          </a:p>
          <a:p>
            <a:r>
              <a:rPr lang="hu-HU" dirty="0"/>
              <a:t>- az átalakulások összessége eredményezi a </a:t>
            </a:r>
            <a:r>
              <a:rPr lang="hu-HU" dirty="0" err="1">
                <a:solidFill>
                  <a:srgbClr val="00B050"/>
                </a:solidFill>
              </a:rPr>
              <a:t>bélkimuszt</a:t>
            </a:r>
            <a:r>
              <a:rPr lang="hu-HU" dirty="0"/>
              <a:t>;</a:t>
            </a:r>
          </a:p>
          <a:p>
            <a:r>
              <a:rPr lang="hu-HU" dirty="0"/>
              <a:t>- </a:t>
            </a:r>
            <a:r>
              <a:rPr lang="hu-HU" dirty="0">
                <a:solidFill>
                  <a:srgbClr val="00B0F0"/>
                </a:solidFill>
              </a:rPr>
              <a:t>a vékonybél mozgásai / bélperisztaltika: keverő és továbbító mozgások;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6778E15-E584-45EF-B58C-1055327A7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357" y="5022377"/>
            <a:ext cx="2110771" cy="1712352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09A27088-A6D8-437F-9E4E-CAA45CF01D5E}"/>
              </a:ext>
            </a:extLst>
          </p:cNvPr>
          <p:cNvSpPr txBox="1"/>
          <p:nvPr/>
        </p:nvSpPr>
        <p:spPr>
          <a:xfrm>
            <a:off x="8265111" y="5555387"/>
            <a:ext cx="1531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Bélbolyhok a vékonybélben</a:t>
            </a:r>
          </a:p>
        </p:txBody>
      </p:sp>
    </p:spTree>
    <p:extLst>
      <p:ext uri="{BB962C8B-B14F-4D97-AF65-F5344CB8AC3E}">
        <p14:creationId xmlns:p14="http://schemas.microsoft.com/office/powerpoint/2010/main" val="3527471241"/>
      </p:ext>
    </p:extLst>
  </p:cSld>
  <p:clrMapOvr>
    <a:masterClrMapping/>
  </p:clrMapOvr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122</TotalTime>
  <Words>1683</Words>
  <Application>Microsoft Office PowerPoint</Application>
  <PresentationFormat>Szélesvásznú</PresentationFormat>
  <Paragraphs>121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Arial</vt:lpstr>
      <vt:lpstr>Calibri Light</vt:lpstr>
      <vt:lpstr>Nagyvárosi</vt:lpstr>
      <vt:lpstr>AZ EMÉSZTŐRENDSZER</vt:lpstr>
      <vt:lpstr>Az emésztés szerepe</vt:lpstr>
      <vt:lpstr>Az emésztőrendszer szerkezete</vt:lpstr>
      <vt:lpstr>Az emésztőrendszer szerkezete</vt:lpstr>
      <vt:lpstr>Emésztés</vt:lpstr>
      <vt:lpstr>Az emésztés végtermékei</vt:lpstr>
      <vt:lpstr>Emésztés a szájüregben</vt:lpstr>
      <vt:lpstr>Emésztés a gyomorban</vt:lpstr>
      <vt:lpstr>Emésztés a vékonybélben</vt:lpstr>
      <vt:lpstr>Emésztés a vékonybélben</vt:lpstr>
      <vt:lpstr>Emésztés a vékonybélben</vt:lpstr>
      <vt:lpstr>Felszívódás (abszorbció) a vékonybélben</vt:lpstr>
      <vt:lpstr>A vastagbél élettana</vt:lpstr>
      <vt:lpstr>Az emésztőrendszer betegségei</vt:lpstr>
      <vt:lpstr>Összefoglaló</vt:lpstr>
      <vt:lpstr>Összefoglaló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EMÉSZTŐRENDSZER</dc:title>
  <dc:creator>Imola</dc:creator>
  <cp:lastModifiedBy>Imola</cp:lastModifiedBy>
  <cp:revision>58</cp:revision>
  <dcterms:created xsi:type="dcterms:W3CDTF">2020-04-30T11:49:16Z</dcterms:created>
  <dcterms:modified xsi:type="dcterms:W3CDTF">2020-05-07T09:04:58Z</dcterms:modified>
</cp:coreProperties>
</file>